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4" r:id="rId3"/>
    <p:sldMasterId id="2147484524" r:id="rId4"/>
    <p:sldMasterId id="2147484566" r:id="rId5"/>
    <p:sldMasterId id="2147484585" r:id="rId6"/>
  </p:sldMasterIdLst>
  <p:notesMasterIdLst>
    <p:notesMasterId r:id="rId33"/>
  </p:notesMasterIdLst>
  <p:handoutMasterIdLst>
    <p:handoutMasterId r:id="rId34"/>
  </p:handoutMasterIdLst>
  <p:sldIdLst>
    <p:sldId id="256" r:id="rId7"/>
    <p:sldId id="569" r:id="rId8"/>
    <p:sldId id="565" r:id="rId9"/>
    <p:sldId id="568" r:id="rId10"/>
    <p:sldId id="461" r:id="rId11"/>
    <p:sldId id="550" r:id="rId12"/>
    <p:sldId id="551" r:id="rId13"/>
    <p:sldId id="552" r:id="rId14"/>
    <p:sldId id="553" r:id="rId15"/>
    <p:sldId id="554" r:id="rId16"/>
    <p:sldId id="557" r:id="rId17"/>
    <p:sldId id="558" r:id="rId18"/>
    <p:sldId id="555" r:id="rId19"/>
    <p:sldId id="576" r:id="rId20"/>
    <p:sldId id="560" r:id="rId21"/>
    <p:sldId id="561" r:id="rId22"/>
    <p:sldId id="577" r:id="rId23"/>
    <p:sldId id="563" r:id="rId24"/>
    <p:sldId id="570" r:id="rId25"/>
    <p:sldId id="571" r:id="rId26"/>
    <p:sldId id="572" r:id="rId27"/>
    <p:sldId id="573" r:id="rId28"/>
    <p:sldId id="567" r:id="rId29"/>
    <p:sldId id="564" r:id="rId30"/>
    <p:sldId id="575" r:id="rId31"/>
    <p:sldId id="547" r:id="rId32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4"/>
    <a:srgbClr val="0000FF"/>
    <a:srgbClr val="3A003A"/>
    <a:srgbClr val="7E007E"/>
    <a:srgbClr val="6600FF"/>
    <a:srgbClr val="008000"/>
    <a:srgbClr val="DEE226"/>
    <a:srgbClr val="FFF6D9"/>
    <a:srgbClr val="F8FDBB"/>
    <a:srgbClr val="F7FDA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33" autoAdjust="0"/>
    <p:restoredTop sz="94633" autoAdjust="0"/>
  </p:normalViewPr>
  <p:slideViewPr>
    <p:cSldViewPr>
      <p:cViewPr>
        <p:scale>
          <a:sx n="70" d="100"/>
          <a:sy n="70" d="100"/>
        </p:scale>
        <p:origin x="-119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838" y="-114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8000"/>
              </a:solidFill>
            </c:spPr>
          </c:dPt>
          <c:dPt>
            <c:idx val="4"/>
            <c:spPr>
              <a:solidFill>
                <a:srgbClr val="6600FF"/>
              </a:solidFill>
            </c:spPr>
          </c:dPt>
          <c:dPt>
            <c:idx val="5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9.7858642292246931E-3"/>
                  <c:y val="2.8268532360124212E-3"/>
                </c:manualLayout>
              </c:layout>
              <c:showVal val="1"/>
            </c:dLbl>
            <c:dLbl>
              <c:idx val="1"/>
              <c:layout>
                <c:manualLayout>
                  <c:x val="1.4678796343836739E-2"/>
                  <c:y val="5.6537064720248598E-3"/>
                </c:manualLayout>
              </c:layout>
              <c:showVal val="1"/>
            </c:dLbl>
            <c:dLbl>
              <c:idx val="2"/>
              <c:layout>
                <c:manualLayout>
                  <c:x val="1.3047818972299318E-2"/>
                  <c:y val="-5.6537064720248598E-3"/>
                </c:manualLayout>
              </c:layout>
              <c:showVal val="1"/>
            </c:dLbl>
            <c:dLbl>
              <c:idx val="3"/>
              <c:layout>
                <c:manualLayout>
                  <c:x val="2.1202705829986502E-2"/>
                  <c:y val="-2.8268532360124212E-3"/>
                </c:manualLayout>
              </c:layout>
              <c:showVal val="1"/>
            </c:dLbl>
            <c:dLbl>
              <c:idx val="4"/>
              <c:layout>
                <c:manualLayout>
                  <c:x val="1.1416841600762121E-2"/>
                  <c:y val="-2.8268532360124212E-3"/>
                </c:manualLayout>
              </c:layout>
              <c:showVal val="1"/>
            </c:dLbl>
            <c:dLbl>
              <c:idx val="5"/>
              <c:layout>
                <c:manualLayout>
                  <c:x val="2.1202705829986502E-2"/>
                  <c:y val="-1.130741294404967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Инвестиции</c:v>
                </c:pt>
                <c:pt idx="1">
                  <c:v>Промышленность</c:v>
                </c:pt>
                <c:pt idx="2">
                  <c:v>Сельское хозяйство</c:v>
                </c:pt>
                <c:pt idx="3">
                  <c:v>Торговля</c:v>
                </c:pt>
                <c:pt idx="4">
                  <c:v>Общественное питание</c:v>
                </c:pt>
                <c:pt idx="5">
                  <c:v>Платные услуги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1235</c:v>
                </c:pt>
                <c:pt idx="1">
                  <c:v>296</c:v>
                </c:pt>
                <c:pt idx="2">
                  <c:v>124</c:v>
                </c:pt>
                <c:pt idx="3">
                  <c:v>392</c:v>
                </c:pt>
                <c:pt idx="4">
                  <c:v>367</c:v>
                </c:pt>
                <c:pt idx="5">
                  <c:v>184</c:v>
                </c:pt>
              </c:numCache>
            </c:numRef>
          </c:val>
        </c:ser>
        <c:shape val="cylinder"/>
        <c:axId val="122083968"/>
        <c:axId val="122089856"/>
        <c:axId val="0"/>
      </c:bar3DChart>
      <c:catAx>
        <c:axId val="122083968"/>
        <c:scaling>
          <c:orientation val="minMax"/>
        </c:scaling>
        <c:axPos val="l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089856"/>
        <c:crosses val="autoZero"/>
        <c:auto val="1"/>
        <c:lblAlgn val="ctr"/>
        <c:lblOffset val="100"/>
      </c:catAx>
      <c:valAx>
        <c:axId val="1220898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0839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10"/>
      <c:rAngAx val="1"/>
    </c:view3D>
    <c:plotArea>
      <c:layout>
        <c:manualLayout>
          <c:layoutTarget val="inner"/>
          <c:xMode val="edge"/>
          <c:yMode val="edge"/>
          <c:x val="7.8049236900942939E-2"/>
          <c:y val="4.486139192918747E-2"/>
          <c:w val="0.83244459025955164"/>
          <c:h val="0.704152464348472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dPt>
            <c:idx val="0"/>
            <c:spPr>
              <a:solidFill>
                <a:srgbClr val="0000FF"/>
              </a:solidFill>
            </c:spPr>
          </c:dPt>
          <c:dPt>
            <c:idx val="1"/>
            <c:spPr>
              <a:solidFill>
                <a:srgbClr val="0000FF"/>
              </a:solidFill>
            </c:spPr>
          </c:dPt>
          <c:dPt>
            <c:idx val="2"/>
            <c:spPr>
              <a:solidFill>
                <a:srgbClr val="0000FF"/>
              </a:solidFill>
            </c:spPr>
          </c:dPt>
          <c:dLbls>
            <c:dLbl>
              <c:idx val="0"/>
              <c:layout>
                <c:manualLayout>
                  <c:x val="-2.1285763739907152E-2"/>
                  <c:y val="-2.806032660894498E-3"/>
                </c:manualLayout>
              </c:layout>
              <c:showVal val="1"/>
            </c:dLbl>
            <c:spPr>
              <a:noFill/>
              <a:ln>
                <a:noFill/>
              </a:ln>
              <a:effectLst>
                <a:glow rad="762000">
                  <a:schemeClr val="accent1">
                    <a:alpha val="40000"/>
                  </a:schemeClr>
                </a:glow>
              </a:effectLst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 baseline="0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Розничная торговля</c:v>
                </c:pt>
                <c:pt idx="1">
                  <c:v>Общественное питание</c:v>
                </c:pt>
                <c:pt idx="2">
                  <c:v>бытовые услуги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171</c:v>
                </c:pt>
                <c:pt idx="1">
                  <c:v>42</c:v>
                </c:pt>
                <c:pt idx="2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66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 baseline="0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Розничная торговля</c:v>
                </c:pt>
                <c:pt idx="1">
                  <c:v>Общественное питание</c:v>
                </c:pt>
                <c:pt idx="2">
                  <c:v>бытовые услуги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172</c:v>
                </c:pt>
                <c:pt idx="1">
                  <c:v>46</c:v>
                </c:pt>
                <c:pt idx="2">
                  <c:v>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5.0311805203416937E-2"/>
                  <c:y val="-8.4180979826834704E-3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 baseline="0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Розничная торговля</c:v>
                </c:pt>
                <c:pt idx="1">
                  <c:v>Общественное питание</c:v>
                </c:pt>
                <c:pt idx="2">
                  <c:v>бытовые услуги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170</c:v>
                </c:pt>
                <c:pt idx="1">
                  <c:v>46</c:v>
                </c:pt>
                <c:pt idx="2">
                  <c:v>11</c:v>
                </c:pt>
              </c:numCache>
            </c:numRef>
          </c:val>
        </c:ser>
        <c:dLbls>
          <c:showVal val="1"/>
        </c:dLbls>
        <c:shape val="box"/>
        <c:axId val="122906880"/>
        <c:axId val="122916864"/>
        <c:axId val="0"/>
      </c:bar3DChart>
      <c:catAx>
        <c:axId val="12290688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700" b="1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2916864"/>
        <c:crosses val="autoZero"/>
        <c:auto val="1"/>
        <c:lblAlgn val="ctr"/>
        <c:lblOffset val="100"/>
      </c:catAx>
      <c:valAx>
        <c:axId val="12291686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22906880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hPercent val="46"/>
      <c:rotY val="10"/>
      <c:depthPercent val="5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  <a:effectLst/>
      </c:spPr>
    </c:sideWall>
    <c:backWall>
      <c:spPr>
        <a:noFill/>
        <a:ln w="25400"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2.0600986503717156E-2"/>
          <c:y val="3.8207743737569834E-2"/>
          <c:w val="0.97939896933604753"/>
          <c:h val="0.652397445480919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FF00"/>
            </a:solidFill>
            <a:ln w="12648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-2.5120989228475206E-3"/>
                  <c:y val="-4.0001944783768686E-2"/>
                </c:manualLayout>
              </c:layout>
              <c:showVal val="1"/>
            </c:dLbl>
            <c:dLbl>
              <c:idx val="1"/>
              <c:layout>
                <c:manualLayout>
                  <c:x val="-5.0454484289738926E-17"/>
                  <c:y val="-5.7336392894941503E-2"/>
                </c:manualLayout>
              </c:layout>
              <c:showVal val="1"/>
            </c:dLbl>
            <c:dLbl>
              <c:idx val="2"/>
              <c:layout>
                <c:manualLayout>
                  <c:x val="2.3392803857786467E-2"/>
                  <c:y val="-8.1594097581263236E-2"/>
                </c:manualLayout>
              </c:layout>
              <c:showVal val="1"/>
            </c:dLbl>
            <c:spPr>
              <a:noFill/>
              <a:ln w="25295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80"/>
                    </a:solidFill>
                    <a:latin typeface="Times New Roman" pitchFamily="18" charset="0"/>
                    <a:ea typeface="Verdan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оборот  розничной  торговли,  млн. рублей </c:v>
                </c:pt>
                <c:pt idx="1">
                  <c:v>объем  платных  услуг  населению,  млн. рублей </c:v>
                </c:pt>
                <c:pt idx="2">
                  <c:v>оборот  общественного  питания,   млн. рублей 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1569.2</c:v>
                </c:pt>
                <c:pt idx="1">
                  <c:v>567.9</c:v>
                </c:pt>
                <c:pt idx="2">
                  <c:v>169.7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9900"/>
            </a:solidFill>
            <a:ln w="12648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3.3025134858051537E-2"/>
                  <c:y val="-6.395213053666482E-2"/>
                </c:manualLayout>
              </c:layout>
              <c:showVal val="1"/>
            </c:dLbl>
            <c:dLbl>
              <c:idx val="1"/>
              <c:layout>
                <c:manualLayout>
                  <c:x val="2.0698800006795751E-2"/>
                  <c:y val="-9.0967127056900202E-2"/>
                </c:manualLayout>
              </c:layout>
              <c:showVal val="1"/>
            </c:dLbl>
            <c:dLbl>
              <c:idx val="2"/>
              <c:layout>
                <c:manualLayout>
                  <c:x val="4.4373082608127522E-2"/>
                  <c:y val="-8.0446501516323599E-2"/>
                </c:manualLayout>
              </c:layout>
              <c:showVal val="1"/>
            </c:dLbl>
            <c:spPr>
              <a:noFill/>
              <a:ln w="25295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80"/>
                    </a:solidFill>
                    <a:latin typeface="Times New Roman" pitchFamily="18" charset="0"/>
                    <a:ea typeface="Verdan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оборот  розничной  торговли,  млн. рублей </c:v>
                </c:pt>
                <c:pt idx="1">
                  <c:v>объем  платных  услуг  населению,  млн. рублей </c:v>
                </c:pt>
                <c:pt idx="2">
                  <c:v>оборот  общественного  питания,   млн. рублей 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1864.1</c:v>
                </c:pt>
                <c:pt idx="1">
                  <c:v>567.9</c:v>
                </c:pt>
                <c:pt idx="2">
                  <c:v>179.1</c:v>
                </c:pt>
              </c:numCache>
            </c:numRef>
          </c:val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2016 прогноз</c:v>
                </c:pt>
              </c:strCache>
            </c:strRef>
          </c:tx>
          <c:spPr>
            <a:solidFill>
              <a:schemeClr val="accent2"/>
            </a:solidFill>
            <a:ln w="12648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7.7977304720841134E-2"/>
                  <c:y val="-6.723738652078029E-2"/>
                </c:manualLayout>
              </c:layout>
              <c:showVal val="1"/>
            </c:dLbl>
            <c:dLbl>
              <c:idx val="1"/>
              <c:layout>
                <c:manualLayout>
                  <c:x val="3.9905371286812256E-2"/>
                  <c:y val="-6.6157376417239483E-2"/>
                </c:manualLayout>
              </c:layout>
              <c:showVal val="1"/>
            </c:dLbl>
            <c:dLbl>
              <c:idx val="2"/>
              <c:layout>
                <c:manualLayout>
                  <c:x val="5.3234610428011434E-2"/>
                  <c:y val="-8.1849871375127087E-2"/>
                </c:manualLayout>
              </c:layout>
              <c:showVal val="1"/>
            </c:dLbl>
            <c:spPr>
              <a:noFill/>
              <a:ln w="25295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80"/>
                    </a:solidFill>
                    <a:latin typeface="Times New Roman" pitchFamily="18" charset="0"/>
                    <a:ea typeface="Verdan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оборот  розничной  торговли,  млн. рублей </c:v>
                </c:pt>
                <c:pt idx="1">
                  <c:v>объем  платных  услуг  населению,  млн. рублей </c:v>
                </c:pt>
                <c:pt idx="2">
                  <c:v>оборот  общественного  питания,   млн. рублей 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1950</c:v>
                </c:pt>
                <c:pt idx="1">
                  <c:v>620.5</c:v>
                </c:pt>
                <c:pt idx="2">
                  <c:v>190</c:v>
                </c:pt>
              </c:numCache>
            </c:numRef>
          </c:val>
        </c:ser>
        <c:dLbls>
          <c:showVal val="1"/>
        </c:dLbls>
        <c:gapDepth val="0"/>
        <c:shape val="cylinder"/>
        <c:axId val="123042816"/>
        <c:axId val="122954496"/>
        <c:axId val="0"/>
      </c:bar3DChart>
      <c:catAx>
        <c:axId val="123042816"/>
        <c:scaling>
          <c:orientation val="minMax"/>
        </c:scaling>
        <c:axPos val="b"/>
        <c:numFmt formatCode="General" sourceLinked="1"/>
        <c:tickLblPos val="low"/>
        <c:spPr>
          <a:ln w="9486">
            <a:noFill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 pitchFamily="18" charset="0"/>
                <a:ea typeface="Verdana"/>
                <a:cs typeface="Times New Roman" pitchFamily="18" charset="0"/>
              </a:defRPr>
            </a:pPr>
            <a:endParaRPr lang="ru-RU"/>
          </a:p>
        </c:txPr>
        <c:crossAx val="122954496"/>
        <c:crosses val="autoZero"/>
        <c:auto val="1"/>
        <c:lblAlgn val="ctr"/>
        <c:lblOffset val="100"/>
        <c:tickLblSkip val="1"/>
        <c:tickMarkSkip val="1"/>
      </c:catAx>
      <c:valAx>
        <c:axId val="122954496"/>
        <c:scaling>
          <c:orientation val="minMax"/>
          <c:max val="850"/>
        </c:scaling>
        <c:axPos val="l"/>
        <c:numFmt formatCode="General" sourceLinked="1"/>
        <c:tickLblPos val="none"/>
        <c:spPr>
          <a:ln w="9486">
            <a:noFill/>
          </a:ln>
        </c:spPr>
        <c:crossAx val="123042816"/>
        <c:crosses val="autoZero"/>
        <c:crossBetween val="between"/>
        <c:majorUnit val="50"/>
        <c:minorUnit val="1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9330955993286817"/>
          <c:y val="0.91574413149335065"/>
          <c:w val="0.45793338986273768"/>
          <c:h val="4.8785561046066114E-2"/>
        </c:manualLayout>
      </c:layout>
      <c:spPr>
        <a:solidFill>
          <a:schemeClr val="bg1"/>
        </a:solidFill>
        <a:ln w="3162">
          <a:solidFill>
            <a:schemeClr val="tx1"/>
          </a:solidFill>
          <a:prstDash val="solid"/>
        </a:ln>
      </c:spPr>
      <c:txPr>
        <a:bodyPr/>
        <a:lstStyle/>
        <a:p>
          <a:pPr>
            <a:defRPr sz="1800" b="1" i="0" u="none" strike="noStrike" baseline="0">
              <a:solidFill>
                <a:schemeClr val="tx1"/>
              </a:solidFill>
              <a:latin typeface="Times New Roman" pitchFamily="18" charset="0"/>
              <a:ea typeface="Verdana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accent6">
        <a:lumMod val="40000"/>
        <a:lumOff val="60000"/>
      </a:schemeClr>
    </a:solidFill>
    <a:ln>
      <a:noFill/>
    </a:ln>
  </c:spPr>
  <c:txPr>
    <a:bodyPr/>
    <a:lstStyle/>
    <a:p>
      <a:pPr>
        <a:defRPr sz="1793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принятых заявлений 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граждан - 211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</c:title>
    <c:view3D>
      <c:rotX val="90"/>
      <c:rotY val="70"/>
      <c:rAngAx val="1"/>
    </c:view3D>
    <c:plotArea>
      <c:layout>
        <c:manualLayout>
          <c:layoutTarget val="inner"/>
          <c:xMode val="edge"/>
          <c:yMode val="edge"/>
          <c:x val="8.2561728395061748E-2"/>
          <c:y val="0.28291727954396551"/>
          <c:w val="0.84104938271604934"/>
          <c:h val="0.647302242638749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Pt>
            <c:idx val="0"/>
            <c:spPr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spPr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showPercent val="1"/>
          </c:dLbls>
          <c:cat>
            <c:strRef>
              <c:f>Лист1!$A$2:$A$3</c:f>
              <c:strCache>
                <c:ptCount val="2"/>
                <c:pt idx="0">
                  <c:v>Сформированные ЗУ</c:v>
                </c:pt>
                <c:pt idx="1">
                  <c:v>Необходимо сформировать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152</c:v>
                </c:pt>
                <c:pt idx="1">
                  <c:v>59</c:v>
                </c:pt>
              </c:numCache>
            </c:numRef>
          </c:val>
        </c:ser>
        <c:dLbls>
          <c:showPercent val="1"/>
        </c:dLbls>
      </c:pie3DChart>
    </c:plotArea>
    <c:legend>
      <c:legendPos val="t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Percent val="1"/>
          </c:dLbls>
          <c:cat>
            <c:strRef>
              <c:f>Лист1!$A$2:$A$3</c:f>
              <c:strCache>
                <c:ptCount val="2"/>
                <c:pt idx="0">
                  <c:v>Зарегистрированные ЗУ</c:v>
                </c:pt>
                <c:pt idx="1">
                  <c:v>Незарегистрированные ЗУ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Percent val="1"/>
        </c:dLbls>
      </c:pie3DChart>
    </c:plotArea>
    <c:legend>
      <c:legendPos val="t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18403299578016"/>
          <c:y val="3.2036627137658931E-2"/>
          <c:w val="0.87276334569708369"/>
          <c:h val="0.8343441658718595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кв.м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1.9585550300580706E-2"/>
                  <c:y val="-0.3255631636815998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638196639399589E-2"/>
                  <c:y val="-0.29004718218906211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2503505469496E-2"/>
                  <c:y val="-0.4232321127860796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2598711885285391E-2"/>
                  <c:y val="-0.3908277475611048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092131092933022E-2"/>
                  <c:y val="-0.38035914718000374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2012г</c:v>
                </c:pt>
                <c:pt idx="1">
                  <c:v>2013г</c:v>
                </c:pt>
                <c:pt idx="2">
                  <c:v>2014г</c:v>
                </c:pt>
                <c:pt idx="3">
                  <c:v>2015г</c:v>
                </c:pt>
                <c:pt idx="4">
                  <c:v>9 мес.2016г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12601</c:v>
                </c:pt>
                <c:pt idx="1">
                  <c:v>10110</c:v>
                </c:pt>
                <c:pt idx="2">
                  <c:v>17100</c:v>
                </c:pt>
                <c:pt idx="3">
                  <c:v>15050</c:v>
                </c:pt>
                <c:pt idx="4">
                  <c:v>13500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cat>
            <c:strRef>
              <c:f>Лист1!$A$2:$A$6</c:f>
              <c:strCache>
                <c:ptCount val="5"/>
                <c:pt idx="0">
                  <c:v>2012г</c:v>
                </c:pt>
                <c:pt idx="1">
                  <c:v>2013г</c:v>
                </c:pt>
                <c:pt idx="2">
                  <c:v>2014г</c:v>
                </c:pt>
                <c:pt idx="3">
                  <c:v>2015г</c:v>
                </c:pt>
                <c:pt idx="4">
                  <c:v>9 мес.2016г</c:v>
                </c:pt>
              </c:strCache>
            </c:strRef>
          </c:cat>
          <c:val>
            <c:numRef>
              <c:f>Лист1!$C$2:$C$6</c:f>
            </c:numRef>
          </c:val>
        </c:ser>
        <c:shape val="box"/>
        <c:axId val="125415808"/>
        <c:axId val="125417344"/>
        <c:axId val="0"/>
      </c:bar3DChart>
      <c:catAx>
        <c:axId val="125415808"/>
        <c:scaling>
          <c:orientation val="minMax"/>
        </c:scaling>
        <c:axPos val="b"/>
        <c:numFmt formatCode="General" sourceLinked="1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97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25417344"/>
        <c:crosses val="autoZero"/>
        <c:auto val="1"/>
        <c:lblAlgn val="ctr"/>
        <c:lblOffset val="100"/>
      </c:catAx>
      <c:valAx>
        <c:axId val="125417344"/>
        <c:scaling>
          <c:orientation val="minMax"/>
        </c:scaling>
        <c:axPos val="l"/>
        <c:numFmt formatCode="General" sourceLinked="1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25415808"/>
        <c:crosses val="autoZero"/>
        <c:crossBetween val="between"/>
      </c:valAx>
      <c:spPr>
        <a:noFill/>
        <a:ln w="21549">
          <a:noFill/>
        </a:ln>
        <a:effectLst/>
      </c:spPr>
    </c:plotArea>
    <c:plotVisOnly val="1"/>
    <c:dispBlanksAs val="gap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527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17360-9952-4835-93DD-F952581713D7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4365D-6276-4E19-91E2-E44657B99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46" tIns="45323" rIns="90646" bIns="45323" numCol="1" anchor="t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51276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46" tIns="45323" rIns="90646" bIns="45323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pPr>
              <a:defRPr/>
            </a:pPr>
            <a:fld id="{3E4366FE-0C5B-4C45-B4E3-E59E562212E3}" type="datetimeFigureOut">
              <a:rPr lang="ru-RU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1038" y="4691065"/>
            <a:ext cx="5437187" cy="444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46" tIns="45323" rIns="90646" bIns="45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1" y="9380539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46" tIns="45323" rIns="90646" bIns="45323" numCol="1" anchor="b" anchorCtr="0" compatLnSpc="1">
            <a:prstTxWarp prst="textNoShape">
              <a:avLst/>
            </a:prstTxWarp>
          </a:bodyPr>
          <a:lstStyle>
            <a:lvl1pPr defTabSz="90646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51276" y="9380539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646" tIns="45323" rIns="90646" bIns="45323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pPr>
              <a:defRPr/>
            </a:pPr>
            <a:fld id="{BC5BB270-5D0C-49D0-8770-7E025D4E3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6525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95D3A-0CC6-4548-977A-56FF377B3EED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1377C-CAD3-4063-AE1E-92DC1DB1AF2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709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06110D-6231-4F08-A6A8-72D147A6A4F4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A77CD-DB58-4292-9708-18B0A3A091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9620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813518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27164351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360506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3186545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225918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FE3A3-65A9-424E-B41B-578D7629A40D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6AA8A-15B3-4515-B0F5-BAAFBF3575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575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A845E2-1747-419E-A7B4-B7BA42856B7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5A2FF-ACE0-457B-866C-DB001201D3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7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B63A9-07BF-49CB-B9C2-A044553B53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4069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4"/>
            <a:ext cx="8229600" cy="4389437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D945E-0B1D-45DD-B8D7-A51490306E0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F25D2-2A77-4FA5-B5D7-E102D26CDB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4373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CEDB-792B-4671-9A8C-64E47649465B}" type="datetimeFigureOut">
              <a:rPr lang="ru-RU" smtClean="0"/>
              <a:pPr/>
              <a:t>12.10.2016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lum contrast="84000"/>
          </a:blip>
          <a:srcRect/>
          <a:stretch>
            <a:fillRect/>
          </a:stretch>
        </p:blipFill>
        <p:spPr bwMode="auto">
          <a:xfrm rot="5400000">
            <a:off x="-2691172" y="2691173"/>
            <a:ext cx="6858000" cy="1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 userDrawn="1"/>
        </p:nvSpPr>
        <p:spPr>
          <a:xfrm rot="10800000">
            <a:off x="113299" y="13468"/>
            <a:ext cx="720080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683569" y="1340768"/>
            <a:ext cx="8064896" cy="72008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683569" y="4581128"/>
            <a:ext cx="8064896" cy="72008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4" name="Rectangle 2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00"/>
          </a:p>
        </p:txBody>
      </p:sp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59716" y="20783"/>
          <a:ext cx="723900" cy="866775"/>
        </p:xfrm>
        <a:graphic>
          <a:graphicData uri="http://schemas.openxmlformats.org/presentationml/2006/ole">
            <p:oleObj spid="_x0000_s36866" r:id="rId4" imgW="787337" imgH="104146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35182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042B2C-8980-4F8D-AA40-C389DDD70B90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C431C-73BA-4D58-9F0E-96FE0E3299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0486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3DE8A-E0C2-4C26-B52E-986920C47F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1821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952E-5D18-46D9-81BE-8DB63D18F3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6111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388-BB99-4089-AFAA-943518AB0D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112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18D8-E183-4A62-9B05-72DBEDA191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276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F12A-4831-4A60-9F54-0610B30287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529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9F49-ADC2-4EC2-AC3A-51BF72FC4B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8917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CCB8-B1C5-4D20-B8D0-218C562FBA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472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D5AF-F17B-44CD-A19C-A7532FEAC1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9239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C751-BF59-4116-AD24-00EA06AF8A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95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FDDB-8F93-47D3-8AB3-5A2A01150A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868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BAE1C-23C4-45B7-8D78-4EDD17A9BD6D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C79D8-C894-48F4-8BED-B8DECF237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3063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19B-8EAD-4006-A7C8-B47FDFE864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995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06110D-6231-4F08-A6A8-72D147A6A4F4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A77CD-DB58-4292-9708-18B0A3A091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620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042B2C-8980-4F8D-AA40-C389DDD70B90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C431C-73BA-4D58-9F0E-96FE0E3299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486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BAE1C-23C4-45B7-8D78-4EDD17A9BD6D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C79D8-C894-48F4-8BED-B8DECF237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3063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DC90E-6BB9-41D9-8346-05FA6A1ED36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B5972-80EA-4029-8FB8-CF6B9C0389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39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A3588C-21D6-4062-B9AC-30EFCF66EC6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7D0D3-1691-4CD5-A47A-2B7006957A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2767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193F6-70CC-413B-8D91-D083C6FA159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AD7C6-187B-41D4-90EC-A9F6209BEA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717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015830-8607-4C46-A18A-CDB247E16D4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0BCE5-A6B9-4F1D-9824-2F480DD84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096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80C1B3-EEE1-4152-8954-DFDD9558C0EF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99E65-09F2-401E-960A-6D5A176FE8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9256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9CAD6-51D0-432E-BC0B-C2B9BD990EE3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BB668-7E22-4522-A15B-2AF683B3C9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057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DC90E-6BB9-41D9-8346-05FA6A1ED36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B5972-80EA-4029-8FB8-CF6B9C0389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398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813518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7164351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360506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3186545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25918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FE3A3-65A9-424E-B41B-578D7629A40D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6AA8A-15B3-4515-B0F5-BAAFBF3575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575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A845E2-1747-419E-A7B4-B7BA42856B7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5A2FF-ACE0-457B-866C-DB001201D3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71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B63A9-07BF-49CB-B9C2-A044553B53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4069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4"/>
            <a:ext cx="8229600" cy="4389437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D945E-0B1D-45DD-B8D7-A51490306E0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F25D2-2A77-4FA5-B5D7-E102D26CDB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373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3DE8A-E0C2-4C26-B52E-986920C47F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82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A3588C-21D6-4062-B9AC-30EFCF66EC6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7D0D3-1691-4CD5-A47A-2B7006957A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2767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952E-5D18-46D9-81BE-8DB63D18F3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111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388-BB99-4089-AFAA-943518AB0D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112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18D8-E183-4A62-9B05-72DBEDA191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276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F12A-4831-4A60-9F54-0610B30287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529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9F49-ADC2-4EC2-AC3A-51BF72FC4B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917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CCB8-B1C5-4D20-B8D0-218C562FBA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472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D5AF-F17B-44CD-A19C-A7532FEAC1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239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C751-BF59-4116-AD24-00EA06AF8A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95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FDDB-8F93-47D3-8AB3-5A2A01150A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687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19B-8EAD-4006-A7C8-B47FDFE864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99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193F6-70CC-413B-8D91-D083C6FA1599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AD7C6-187B-41D4-90EC-A9F6209BEA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571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015830-8607-4C46-A18A-CDB247E16D4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0BCE5-A6B9-4F1D-9824-2F480DD84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0096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80C1B3-EEE1-4152-8954-DFDD9558C0EF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99E65-09F2-401E-960A-6D5A176FE8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925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9CAD6-51D0-432E-BC0B-C2B9BD990EE3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BB668-7E22-4522-A15B-2AF683B3C9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057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413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  <p:sldLayoutId id="2147484516" r:id="rId12"/>
    <p:sldLayoutId id="2147484517" r:id="rId13"/>
    <p:sldLayoutId id="2147484518" r:id="rId14"/>
    <p:sldLayoutId id="2147484519" r:id="rId15"/>
    <p:sldLayoutId id="2147484520" r:id="rId16"/>
    <p:sldLayoutId id="2147484521" r:id="rId17"/>
    <p:sldLayoutId id="2147484522" r:id="rId18"/>
    <p:sldLayoutId id="2147484523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E8C1-B8FF-48B8-B3FB-87F664F422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8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46008A-93D7-476D-A6D9-1CB0967CA78B}" type="datetime1">
              <a:rPr lang="ru-RU" smtClean="0"/>
              <a:pPr>
                <a:defRPr/>
              </a:pPr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895D368-162E-4793-B9BD-0E580A67B9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13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E8C1-B8FF-48B8-B3FB-87F664F422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8A1B0-4A4E-4F1E-9843-2A55BA09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1.xls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6"/>
          <p:cNvSpPr>
            <a:spLocks noChangeArrowheads="1"/>
          </p:cNvSpPr>
          <p:nvPr/>
        </p:nvSpPr>
        <p:spPr bwMode="auto">
          <a:xfrm>
            <a:off x="4500561" y="5286388"/>
            <a:ext cx="42862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Доклад   </a:t>
            </a:r>
            <a:endParaRPr lang="ru-RU" sz="2000" b="1" dirty="0" smtClean="0">
              <a:solidFill>
                <a:srgbClr val="0000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Глава- руководитель Администрации  </a:t>
            </a:r>
            <a:r>
              <a:rPr lang="ru-RU" sz="2000" b="1" dirty="0" err="1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И.А.Альхеев</a:t>
            </a:r>
            <a:endParaRPr lang="ru-RU" sz="2000" b="1" dirty="0">
              <a:solidFill>
                <a:srgbClr val="0000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Прямоугольник 10"/>
          <p:cNvSpPr>
            <a:spLocks noChangeArrowheads="1"/>
          </p:cNvSpPr>
          <p:nvPr/>
        </p:nvSpPr>
        <p:spPr bwMode="auto">
          <a:xfrm>
            <a:off x="785786" y="428604"/>
            <a:ext cx="7786743" cy="466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«Особенности взаимодействия  местного самоуправления с Национальным парком «Тункинский» в границах административного района: приоритетные направления  развития и актуальные  проблемы реализации» </a:t>
            </a:r>
            <a:endParaRPr lang="ru-RU" sz="3600" b="1" dirty="0">
              <a:solidFill>
                <a:srgbClr val="0000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876E8-7CF1-4C63-9077-C40AA9A09B59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4"/>
            <a:ext cx="8229600" cy="85723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Объем инвестиций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9749" name="Group 5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="" xmlns:p14="http://schemas.microsoft.com/office/powerpoint/2010/main" val="409399449"/>
              </p:ext>
            </p:extLst>
          </p:nvPr>
        </p:nvGraphicFramePr>
        <p:xfrm>
          <a:off x="214313" y="1142984"/>
          <a:ext cx="8715436" cy="3500462"/>
        </p:xfrm>
        <a:graphic>
          <a:graphicData uri="http://schemas.openxmlformats.org/drawingml/2006/table">
            <a:tbl>
              <a:tblPr/>
              <a:tblGrid>
                <a:gridCol w="4214842"/>
                <a:gridCol w="1500198"/>
                <a:gridCol w="1571636"/>
                <a:gridCol w="1428760"/>
              </a:tblGrid>
              <a:tr h="11002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бюджета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2015 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2016г прогноз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Федеральный бюджет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542,1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649,7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Республиканский бюджет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68,3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231,7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Местный бюджет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Собственные и привлеченные  средства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526,8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395,6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1141,3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1314,8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60" name="Picture 10" descr="http://im6-tub-ru.yandex.net/i?id=365852811-57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643438"/>
            <a:ext cx="290671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1" name="Picture 12" descr="http://im7-tub-ru.yandex.net/i?id=873193111-43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4643438"/>
            <a:ext cx="27066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2" name="Picture 14" descr="http://im4-tub-ru.yandex.net/i?id=371380157-46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4643438"/>
            <a:ext cx="2643187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331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ГП «Развитие транспорта, энергетики и дорожного хозяйства»</a:t>
            </a:r>
            <a:endParaRPr lang="ru-RU" sz="3200" dirty="0">
              <a:solidFill>
                <a:srgbClr val="000054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42846" y="1142985"/>
          <a:ext cx="8786872" cy="514353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10599"/>
                <a:gridCol w="6980227"/>
                <a:gridCol w="1396046"/>
              </a:tblGrid>
              <a:tr h="901256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Лимит на 2016 г,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077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Повышение уровня обустройства автомобильной дороги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Тунка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площадка солнечного телескопа, км 0+000 – км 2+000 (с.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Тунка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) в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Тункинском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Республики Бурятия (в том числе разработка проектной и рабочей документации)</a:t>
                      </a:r>
                    </a:p>
                  </a:txBody>
                  <a:tcPr marL="8313" marR="8313" marT="83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077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Капитальный ремонт мостов через р. Сухая на км 12+570 и через р.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Ишунта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на км 14+230 автомобильной дороги "Туран-водолечебница "Нилова- Пустынь"-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Хойто-Гол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 в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Тункинском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Республики Бурятия</a:t>
                      </a:r>
                    </a:p>
                  </a:txBody>
                  <a:tcPr marL="8313" marR="8313" marT="83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7052,6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36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Капитальный ремонт автодороги «Туран-водолечебница «Нилова Пустынь» -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Хойто-Гол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на участке км 0+000- км 10+200 в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Тункинском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Республики Бурятия</a:t>
                      </a:r>
                    </a:p>
                  </a:txBody>
                  <a:tcPr marL="8313" marR="8313" marT="83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31578,9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36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Выполнение работ по содержанию автомобильных дорог общего пользования регионального значения и искусственных сооружений на них в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Тункинском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РБ.</a:t>
                      </a:r>
                    </a:p>
                  </a:txBody>
                  <a:tcPr marL="8313" marR="8313" marT="83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5354,2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24800" y="6858000"/>
            <a:ext cx="762000" cy="357214"/>
          </a:xfrm>
        </p:spPr>
        <p:txBody>
          <a:bodyPr/>
          <a:lstStyle/>
          <a:p>
            <a:pPr>
              <a:defRPr/>
            </a:pPr>
            <a:fld id="{39E99E65-09F2-401E-960A-6D5A176FE81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foto.irkutsk.ru/photo/262/8001/mid_sayn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398640"/>
            <a:ext cx="4643439" cy="3459361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C431C-73BA-4D58-9F0E-96FE0E32999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72706" name="Picture 2" descr="http://newzz.in.ua/uploads/posts/2012-09/thumbs/1348655236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342900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4" descr="img2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"/>
            <a:ext cx="4572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http://www.vyritsa.ru/building/siverskoe_shosse/siverskoe_shose-1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ФЦП «Развитие транспортной системы РФ      на 2010-2020 годы»</a:t>
            </a:r>
            <a:r>
              <a:rPr lang="ru-RU" sz="3600" b="1" dirty="0" smtClean="0">
                <a:solidFill>
                  <a:srgbClr val="3A003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3A003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3A003A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42846" y="1142984"/>
          <a:ext cx="8858310" cy="528641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45564"/>
                <a:gridCol w="7005350"/>
                <a:gridCol w="1407396"/>
              </a:tblGrid>
              <a:tr h="955651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Лимит на 2016г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7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и реконструкция дорог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33394,3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19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мероприятия по повышению уровня обустройства автомобильных дорог федерального значения. Устройство искусственного электроосвещения на автомобильной дороге А-333 Култук - Монды - граница с Монголией на участке км 60+075 - км 65+521 н.п.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Зун-Мурино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Республика Бурятия (строительство)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24973,3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19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мероприятия по повышению уровня обустройства автомобильных дорог федерального значения. Устройство искусственного электроосвещения на автомобильной дороге А-333 Култук - Монды - граница с Монголией на участке км 151+933 - км 156+864 н.п. Туран, Республика Бурятия (строительство0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16699,6</a:t>
                      </a:r>
                    </a:p>
                    <a:p>
                      <a:pPr algn="ctr"/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912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на ликвидацию грунтовых разрывов на сети автомобильных дорог федерального значения. Строительство автомобильной дороги Култук - Монды км 72+500 - км 83+000, Республика Бурятия</a:t>
                      </a:r>
                    </a:p>
                  </a:txBody>
                  <a:tcPr marL="8313" marR="8313" marT="83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24800" y="6858000"/>
            <a:ext cx="762000" cy="357214"/>
          </a:xfrm>
        </p:spPr>
        <p:txBody>
          <a:bodyPr/>
          <a:lstStyle/>
          <a:p>
            <a:pPr>
              <a:defRPr/>
            </a:pPr>
            <a:fld id="{39E99E65-09F2-401E-960A-6D5A176FE81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91" descr="C:\мои доки\МАЁ\Презентации МАЁ\Всякое для презентаций\фон от РАТ без надпис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275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Скругленный прямоугольник 40"/>
          <p:cNvSpPr/>
          <p:nvPr/>
        </p:nvSpPr>
        <p:spPr>
          <a:xfrm>
            <a:off x="251519" y="1124744"/>
            <a:ext cx="8640961" cy="57332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Прямоугольник 41"/>
          <p:cNvSpPr/>
          <p:nvPr/>
        </p:nvSpPr>
        <p:spPr>
          <a:xfrm>
            <a:off x="755575" y="98629"/>
            <a:ext cx="7992889" cy="954107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ФЦП «Развитие внутреннего и въездного туризма РФ 2011-2018г»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55576" y="1052736"/>
            <a:ext cx="79928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</a:rPr>
              <a:t>АТК «Тункинская долина»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17" y="1577647"/>
            <a:ext cx="8266519" cy="4536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4235595"/>
            <a:ext cx="3043863" cy="207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16324">
            <a:off x="5724208" y="3249853"/>
            <a:ext cx="2723857" cy="16705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6462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0"/>
            <a:ext cx="8929718" cy="100010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812" y="214290"/>
            <a:ext cx="8358187" cy="857257"/>
          </a:xfrm>
        </p:spPr>
        <p:txBody>
          <a:bodyPr rtlCol="0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АВТОТУРИСТСКИЙ КЛАСТЕР</a:t>
            </a: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«ТУНКИНСКАЯ ДОЛИНА»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785813" y="571500"/>
            <a:ext cx="7854950" cy="428625"/>
          </a:xfrm>
          <a:prstGeom prst="rect">
            <a:avLst/>
          </a:prstGeom>
        </p:spPr>
        <p:txBody>
          <a:bodyPr lIns="0" rIns="18288">
            <a:normAutofit/>
          </a:bodyPr>
          <a:lstStyle/>
          <a:p>
            <a:pPr algn="ctr">
              <a:spcBef>
                <a:spcPct val="20000"/>
              </a:spcBef>
              <a:buClr>
                <a:srgbClr val="9BBB59"/>
              </a:buClr>
              <a:buSzPct val="95000"/>
              <a:buFont typeface="Wingdings 2" pitchFamily="18" charset="2"/>
              <a:buNone/>
              <a:defRPr/>
            </a:pP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Подзаголовок 2"/>
          <p:cNvSpPr txBox="1">
            <a:spLocks/>
          </p:cNvSpPr>
          <p:nvPr/>
        </p:nvSpPr>
        <p:spPr bwMode="auto">
          <a:xfrm>
            <a:off x="-142907" y="1071546"/>
            <a:ext cx="3571900" cy="15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9BBB59"/>
              </a:buClr>
              <a:buSzPct val="95000"/>
              <a:buFont typeface="Wingdings 2" pitchFamily="18" charset="2"/>
              <a:buNone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Подзаголовок 2"/>
          <p:cNvSpPr txBox="1">
            <a:spLocks/>
          </p:cNvSpPr>
          <p:nvPr/>
        </p:nvSpPr>
        <p:spPr bwMode="auto">
          <a:xfrm>
            <a:off x="5929313" y="1071546"/>
            <a:ext cx="3500437" cy="15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9BBB59"/>
              </a:buClr>
              <a:buSzPct val="95000"/>
              <a:buFont typeface="Wingdings 2" pitchFamily="18" charset="2"/>
              <a:buNone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Туристская инфраструктура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2928926" y="1428736"/>
          <a:ext cx="3571900" cy="5296379"/>
        </p:xfrm>
        <a:graphic>
          <a:graphicData uri="http://schemas.openxmlformats.org/drawingml/2006/table">
            <a:tbl>
              <a:tblPr>
                <a:effectLst>
                  <a:outerShdw blurRad="50800" dist="50800" dir="3600000" algn="ctr" rotWithShape="0">
                    <a:schemeClr val="accent1">
                      <a:lumMod val="75000"/>
                    </a:schemeClr>
                  </a:outerShdw>
                </a:effectLst>
              </a:tblPr>
              <a:tblGrid>
                <a:gridCol w="1785950"/>
                <a:gridCol w="1785950"/>
              </a:tblGrid>
              <a:tr h="833368">
                <a:tc>
                  <a:txBody>
                    <a:bodyPr/>
                    <a:lstStyle/>
                    <a:p>
                      <a:pPr algn="ctr"/>
                      <a:r>
                        <a:rPr lang="ru-RU" sz="1100" b="1" u="sng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Комплекс обеспечивающей инфраструктуры</a:t>
                      </a:r>
                      <a:endParaRPr lang="ru-RU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Комплекс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туристской инфраструктуры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597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Введены в эксплуатацию  </a:t>
                      </a:r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Автодорога протяженностью 2.8 км от федеральной трассы  до объекта АТК «Тункинская долина» Оздоровительного комплекса «Жемчужина»,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62,1 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рублей </a:t>
                      </a: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Введены в эксплуатацию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Гостевой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комплекс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«Мунгэн Сэргэ»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Спортивный комплекс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«Новый ввек»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рублей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0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2014году  закончено строительство «Водозаборных сооружений и сетей водоснабжения»</a:t>
                      </a:r>
                      <a:endParaRPr kumimoji="0" lang="ru-RU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171,6 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рублей </a:t>
                      </a: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Введены в эксплуатацию  </a:t>
                      </a:r>
                      <a:endParaRPr kumimoji="0" lang="ru-RU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Современное придорожное кафе «Жемчуг»,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Раздевалки и бассейн АОУ «Жемчужина»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Фермерский комплекс, Гостевой комплекс «Усадьба» «Кумысолечебница».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173,2 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рублей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2506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Разработка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</a:rPr>
                        <a:t> ПСД и строительство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ВЛ-10 кВ, 0,4 кВт; 8 ТП 400 кВт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125.8 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млн.рублей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комплексов туристской инфраструктуры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375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рублей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90" marR="4649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Содержимое 3" descr="DSC_03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-1143014" y="2714647"/>
            <a:ext cx="5357829" cy="27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5" descr="Тунка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9716721">
            <a:off x="191783" y="2006450"/>
            <a:ext cx="2655231" cy="148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1071546"/>
            <a:ext cx="400052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9BBB59"/>
              </a:buClr>
              <a:buSzPct val="95000"/>
              <a:buFont typeface="Wingdings 2" pitchFamily="18" charset="2"/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Обеспечивающая инфраструктура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Содержимое 3" descr="DSC_03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9675622">
            <a:off x="229897" y="4584714"/>
            <a:ext cx="2638561" cy="152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C:\Users\чингиз\Pictures\работа\кафе жемчуг\DSC_0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01080" y="2828484"/>
            <a:ext cx="5500724" cy="2701231"/>
          </a:xfrm>
          <a:prstGeom prst="rect">
            <a:avLst/>
          </a:prstGeom>
          <a:noFill/>
        </p:spPr>
      </p:pic>
      <p:pic>
        <p:nvPicPr>
          <p:cNvPr id="3087" name="Picture 15" descr="C:\Users\чингиз\Pictures\работа\мунген серге\DSC_0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813312">
            <a:off x="6229400" y="1716273"/>
            <a:ext cx="2714644" cy="1526988"/>
          </a:xfrm>
          <a:prstGeom prst="rect">
            <a:avLst/>
          </a:prstGeom>
          <a:noFill/>
        </p:spPr>
      </p:pic>
      <p:pic>
        <p:nvPicPr>
          <p:cNvPr id="21" name="Picture 14" descr="C:\Users\чингиз\Pictures\работа\кафе жемчуг\DSC_06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771959">
            <a:off x="6481631" y="2582113"/>
            <a:ext cx="2652296" cy="1491916"/>
          </a:xfrm>
          <a:prstGeom prst="rect">
            <a:avLst/>
          </a:prstGeom>
          <a:noFill/>
        </p:spPr>
      </p:pic>
      <p:pic>
        <p:nvPicPr>
          <p:cNvPr id="3088" name="Picture 16" descr="C:\Users\чингиз\Pictures\работа\усадьба\IMG_02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625480">
            <a:off x="6513666" y="3466341"/>
            <a:ext cx="2714612" cy="1643074"/>
          </a:xfrm>
          <a:prstGeom prst="rect">
            <a:avLst/>
          </a:prstGeom>
          <a:noFill/>
        </p:spPr>
      </p:pic>
      <p:pic>
        <p:nvPicPr>
          <p:cNvPr id="3089" name="Picture 17" descr="C:\Users\чингиз\Pictures\работа\28.0814\IMG_03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666814">
            <a:off x="6533803" y="4644035"/>
            <a:ext cx="2574886" cy="1500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30100714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219" y="2916489"/>
            <a:ext cx="7886700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2569" y="109086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 descr="схема-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0" y="857232"/>
            <a:ext cx="8719260" cy="60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Расширение территории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АТК «Тункинская долина»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99824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 descr="C:\мои доки\МАЁ\Презентации МАЁ\Всякое для презентаций\фон от РАТ без надпис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6" y="0"/>
            <a:ext cx="925211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94565" y="138542"/>
            <a:ext cx="75081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территории АТК «Тункинская долина»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показатели к 2018-2020гг.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5858" y="1052736"/>
            <a:ext cx="7198550" cy="2688264"/>
          </a:xfrm>
          <a:prstGeom prst="roundRect">
            <a:avLst>
              <a:gd name="adj" fmla="val 20645"/>
            </a:avLst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увеличение туристского потока в Тункинский район - до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объем внебюджетных инвестиций, привлеченных в ходе реализации проекта -  свыше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4534,4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5858" y="3933056"/>
            <a:ext cx="7548670" cy="1759246"/>
          </a:xfrm>
          <a:prstGeom prst="roundRect">
            <a:avLst>
              <a:gd name="adj" fmla="val 20645"/>
            </a:avLst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количество дополнительно созданных рабочих мест- свыше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объем платных туристских услуг, оказанных населению до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рублей.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01816" y="5203916"/>
            <a:ext cx="6800885" cy="104503"/>
          </a:xfrm>
          <a:prstGeom prst="roundRect">
            <a:avLst>
              <a:gd name="adj" fmla="val 20645"/>
            </a:avLst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391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406" y="198437"/>
            <a:ext cx="1523591" cy="2040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11289" y="198437"/>
            <a:ext cx="1551215" cy="20405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0166" y="0"/>
            <a:ext cx="66401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</a:t>
            </a:r>
            <a:r>
              <a:rPr lang="ru-RU" sz="3600" b="1" dirty="0" smtClean="0"/>
              <a:t>Эко-парк «Тункинский»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  * </a:t>
            </a:r>
            <a:r>
              <a:rPr lang="ru-RU" sz="2800" b="1" dirty="0" smtClean="0"/>
              <a:t>Только экологически чистая продукция;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*</a:t>
            </a:r>
            <a:r>
              <a:rPr lang="ru-RU" sz="2800" b="1" dirty="0" smtClean="0"/>
              <a:t>  Гарантированный сбыт продукции для      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сельхозпроизводителей района;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</a:t>
            </a:r>
            <a:r>
              <a:rPr lang="ru-RU" sz="2800" b="1" dirty="0" smtClean="0">
                <a:solidFill>
                  <a:srgbClr val="FF0000"/>
                </a:solidFill>
              </a:rPr>
              <a:t>* </a:t>
            </a:r>
            <a:r>
              <a:rPr lang="ru-RU" sz="2800" b="1" dirty="0" smtClean="0"/>
              <a:t>Импортозамещение;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  * </a:t>
            </a:r>
            <a:r>
              <a:rPr lang="ru-RU" sz="2800" b="1" dirty="0" smtClean="0"/>
              <a:t>Социально-экономическая стратегия  развития района.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407575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16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339" t="33131" r="29799" b="961"/>
          <a:stretch>
            <a:fillRect/>
          </a:stretch>
        </p:blipFill>
        <p:spPr>
          <a:xfrm>
            <a:off x="0" y="0"/>
            <a:ext cx="9144000" cy="6858000"/>
          </a:xfrm>
          <a:ln w="57150">
            <a:solidFill>
              <a:srgbClr val="000000"/>
            </a:solidFill>
          </a:ln>
        </p:spPr>
      </p:pic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571500" y="5786438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1">
                <a:latin typeface="Calibri" pitchFamily="34" charset="0"/>
              </a:rPr>
              <a:t>Монголия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3500438" y="5072063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1">
                <a:latin typeface="Calibri" pitchFamily="34" charset="0"/>
              </a:rPr>
              <a:t>Р о с с и я</a:t>
            </a:r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1476375" y="3141663"/>
            <a:ext cx="3375025" cy="1636712"/>
          </a:xfrm>
          <a:custGeom>
            <a:avLst/>
            <a:gdLst>
              <a:gd name="T0" fmla="*/ 2147483647 w 2126"/>
              <a:gd name="T1" fmla="*/ 2147483647 h 1031"/>
              <a:gd name="T2" fmla="*/ 2147483647 w 2126"/>
              <a:gd name="T3" fmla="*/ 2147483647 h 1031"/>
              <a:gd name="T4" fmla="*/ 2147483647 w 2126"/>
              <a:gd name="T5" fmla="*/ 2147483647 h 1031"/>
              <a:gd name="T6" fmla="*/ 2147483647 w 2126"/>
              <a:gd name="T7" fmla="*/ 2147483647 h 1031"/>
              <a:gd name="T8" fmla="*/ 2147483647 w 2126"/>
              <a:gd name="T9" fmla="*/ 2147483647 h 1031"/>
              <a:gd name="T10" fmla="*/ 2147483647 w 2126"/>
              <a:gd name="T11" fmla="*/ 2147483647 h 1031"/>
              <a:gd name="T12" fmla="*/ 2147483647 w 2126"/>
              <a:gd name="T13" fmla="*/ 2147483647 h 1031"/>
              <a:gd name="T14" fmla="*/ 2147483647 w 2126"/>
              <a:gd name="T15" fmla="*/ 2147483647 h 1031"/>
              <a:gd name="T16" fmla="*/ 2147483647 w 2126"/>
              <a:gd name="T17" fmla="*/ 2147483647 h 1031"/>
              <a:gd name="T18" fmla="*/ 2147483647 w 2126"/>
              <a:gd name="T19" fmla="*/ 2147483647 h 1031"/>
              <a:gd name="T20" fmla="*/ 2147483647 w 2126"/>
              <a:gd name="T21" fmla="*/ 2147483647 h 1031"/>
              <a:gd name="T22" fmla="*/ 2147483647 w 2126"/>
              <a:gd name="T23" fmla="*/ 2147483647 h 1031"/>
              <a:gd name="T24" fmla="*/ 2147483647 w 2126"/>
              <a:gd name="T25" fmla="*/ 2147483647 h 1031"/>
              <a:gd name="T26" fmla="*/ 2147483647 w 2126"/>
              <a:gd name="T27" fmla="*/ 2147483647 h 1031"/>
              <a:gd name="T28" fmla="*/ 2147483647 w 2126"/>
              <a:gd name="T29" fmla="*/ 2147483647 h 1031"/>
              <a:gd name="T30" fmla="*/ 2147483647 w 2126"/>
              <a:gd name="T31" fmla="*/ 2147483647 h 1031"/>
              <a:gd name="T32" fmla="*/ 2147483647 w 2126"/>
              <a:gd name="T33" fmla="*/ 2147483647 h 1031"/>
              <a:gd name="T34" fmla="*/ 2147483647 w 2126"/>
              <a:gd name="T35" fmla="*/ 2147483647 h 1031"/>
              <a:gd name="T36" fmla="*/ 2147483647 w 2126"/>
              <a:gd name="T37" fmla="*/ 2147483647 h 1031"/>
              <a:gd name="T38" fmla="*/ 2147483647 w 2126"/>
              <a:gd name="T39" fmla="*/ 2147483647 h 1031"/>
              <a:gd name="T40" fmla="*/ 2147483647 w 2126"/>
              <a:gd name="T41" fmla="*/ 2147483647 h 1031"/>
              <a:gd name="T42" fmla="*/ 2147483647 w 2126"/>
              <a:gd name="T43" fmla="*/ 2147483647 h 1031"/>
              <a:gd name="T44" fmla="*/ 2147483647 w 2126"/>
              <a:gd name="T45" fmla="*/ 2147483647 h 1031"/>
              <a:gd name="T46" fmla="*/ 2147483647 w 2126"/>
              <a:gd name="T47" fmla="*/ 2147483647 h 1031"/>
              <a:gd name="T48" fmla="*/ 2147483647 w 2126"/>
              <a:gd name="T49" fmla="*/ 2147483647 h 1031"/>
              <a:gd name="T50" fmla="*/ 2147483647 w 2126"/>
              <a:gd name="T51" fmla="*/ 2147483647 h 1031"/>
              <a:gd name="T52" fmla="*/ 2147483647 w 2126"/>
              <a:gd name="T53" fmla="*/ 2147483647 h 1031"/>
              <a:gd name="T54" fmla="*/ 2147483647 w 2126"/>
              <a:gd name="T55" fmla="*/ 2147483647 h 1031"/>
              <a:gd name="T56" fmla="*/ 2147483647 w 2126"/>
              <a:gd name="T57" fmla="*/ 2147483647 h 1031"/>
              <a:gd name="T58" fmla="*/ 2147483647 w 2126"/>
              <a:gd name="T59" fmla="*/ 2147483647 h 1031"/>
              <a:gd name="T60" fmla="*/ 2147483647 w 2126"/>
              <a:gd name="T61" fmla="*/ 2147483647 h 1031"/>
              <a:gd name="T62" fmla="*/ 2147483647 w 2126"/>
              <a:gd name="T63" fmla="*/ 2147483647 h 1031"/>
              <a:gd name="T64" fmla="*/ 2147483647 w 2126"/>
              <a:gd name="T65" fmla="*/ 2147483647 h 1031"/>
              <a:gd name="T66" fmla="*/ 2147483647 w 2126"/>
              <a:gd name="T67" fmla="*/ 2147483647 h 1031"/>
              <a:gd name="T68" fmla="*/ 2147483647 w 2126"/>
              <a:gd name="T69" fmla="*/ 2147483647 h 1031"/>
              <a:gd name="T70" fmla="*/ 2147483647 w 2126"/>
              <a:gd name="T71" fmla="*/ 2147483647 h 1031"/>
              <a:gd name="T72" fmla="*/ 2147483647 w 2126"/>
              <a:gd name="T73" fmla="*/ 2147483647 h 1031"/>
              <a:gd name="T74" fmla="*/ 2147483647 w 2126"/>
              <a:gd name="T75" fmla="*/ 2147483647 h 1031"/>
              <a:gd name="T76" fmla="*/ 2147483647 w 2126"/>
              <a:gd name="T77" fmla="*/ 2147483647 h 1031"/>
              <a:gd name="T78" fmla="*/ 2147483647 w 2126"/>
              <a:gd name="T79" fmla="*/ 2147483647 h 1031"/>
              <a:gd name="T80" fmla="*/ 2147483647 w 2126"/>
              <a:gd name="T81" fmla="*/ 2147483647 h 1031"/>
              <a:gd name="T82" fmla="*/ 2147483647 w 2126"/>
              <a:gd name="T83" fmla="*/ 2147483647 h 103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126"/>
              <a:gd name="T127" fmla="*/ 0 h 1031"/>
              <a:gd name="T128" fmla="*/ 2126 w 2126"/>
              <a:gd name="T129" fmla="*/ 1031 h 103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126" h="1031">
                <a:moveTo>
                  <a:pt x="6" y="131"/>
                </a:moveTo>
                <a:cubicBezTo>
                  <a:pt x="30" y="59"/>
                  <a:pt x="143" y="85"/>
                  <a:pt x="192" y="83"/>
                </a:cubicBezTo>
                <a:cubicBezTo>
                  <a:pt x="215" y="68"/>
                  <a:pt x="238" y="68"/>
                  <a:pt x="264" y="59"/>
                </a:cubicBezTo>
                <a:cubicBezTo>
                  <a:pt x="312" y="67"/>
                  <a:pt x="288" y="61"/>
                  <a:pt x="336" y="77"/>
                </a:cubicBezTo>
                <a:cubicBezTo>
                  <a:pt x="348" y="81"/>
                  <a:pt x="372" y="89"/>
                  <a:pt x="372" y="89"/>
                </a:cubicBezTo>
                <a:cubicBezTo>
                  <a:pt x="493" y="83"/>
                  <a:pt x="607" y="66"/>
                  <a:pt x="726" y="53"/>
                </a:cubicBezTo>
                <a:cubicBezTo>
                  <a:pt x="775" y="57"/>
                  <a:pt x="804" y="57"/>
                  <a:pt x="846" y="71"/>
                </a:cubicBezTo>
                <a:cubicBezTo>
                  <a:pt x="888" y="69"/>
                  <a:pt x="930" y="68"/>
                  <a:pt x="972" y="65"/>
                </a:cubicBezTo>
                <a:cubicBezTo>
                  <a:pt x="1007" y="62"/>
                  <a:pt x="975" y="58"/>
                  <a:pt x="1002" y="41"/>
                </a:cubicBezTo>
                <a:cubicBezTo>
                  <a:pt x="1013" y="34"/>
                  <a:pt x="1026" y="33"/>
                  <a:pt x="1038" y="29"/>
                </a:cubicBezTo>
                <a:cubicBezTo>
                  <a:pt x="1093" y="11"/>
                  <a:pt x="1006" y="39"/>
                  <a:pt x="1086" y="17"/>
                </a:cubicBezTo>
                <a:cubicBezTo>
                  <a:pt x="1098" y="14"/>
                  <a:pt x="1122" y="5"/>
                  <a:pt x="1122" y="5"/>
                </a:cubicBezTo>
                <a:cubicBezTo>
                  <a:pt x="1156" y="11"/>
                  <a:pt x="1189" y="18"/>
                  <a:pt x="1224" y="23"/>
                </a:cubicBezTo>
                <a:cubicBezTo>
                  <a:pt x="1236" y="19"/>
                  <a:pt x="1248" y="15"/>
                  <a:pt x="1260" y="11"/>
                </a:cubicBezTo>
                <a:cubicBezTo>
                  <a:pt x="1266" y="9"/>
                  <a:pt x="1278" y="5"/>
                  <a:pt x="1278" y="5"/>
                </a:cubicBezTo>
                <a:cubicBezTo>
                  <a:pt x="1317" y="18"/>
                  <a:pt x="1279" y="0"/>
                  <a:pt x="1302" y="29"/>
                </a:cubicBezTo>
                <a:cubicBezTo>
                  <a:pt x="1312" y="42"/>
                  <a:pt x="1345" y="49"/>
                  <a:pt x="1356" y="53"/>
                </a:cubicBezTo>
                <a:cubicBezTo>
                  <a:pt x="1368" y="57"/>
                  <a:pt x="1380" y="61"/>
                  <a:pt x="1392" y="65"/>
                </a:cubicBezTo>
                <a:cubicBezTo>
                  <a:pt x="1398" y="67"/>
                  <a:pt x="1410" y="71"/>
                  <a:pt x="1410" y="71"/>
                </a:cubicBezTo>
                <a:cubicBezTo>
                  <a:pt x="1454" y="64"/>
                  <a:pt x="1468" y="54"/>
                  <a:pt x="1506" y="41"/>
                </a:cubicBezTo>
                <a:cubicBezTo>
                  <a:pt x="1556" y="49"/>
                  <a:pt x="1532" y="40"/>
                  <a:pt x="1578" y="71"/>
                </a:cubicBezTo>
                <a:cubicBezTo>
                  <a:pt x="1598" y="84"/>
                  <a:pt x="1627" y="81"/>
                  <a:pt x="1650" y="89"/>
                </a:cubicBezTo>
                <a:cubicBezTo>
                  <a:pt x="1660" y="105"/>
                  <a:pt x="1666" y="130"/>
                  <a:pt x="1680" y="143"/>
                </a:cubicBezTo>
                <a:cubicBezTo>
                  <a:pt x="1701" y="161"/>
                  <a:pt x="1726" y="176"/>
                  <a:pt x="1752" y="185"/>
                </a:cubicBezTo>
                <a:cubicBezTo>
                  <a:pt x="1771" y="241"/>
                  <a:pt x="1757" y="254"/>
                  <a:pt x="1734" y="305"/>
                </a:cubicBezTo>
                <a:cubicBezTo>
                  <a:pt x="1729" y="317"/>
                  <a:pt x="1726" y="329"/>
                  <a:pt x="1722" y="341"/>
                </a:cubicBezTo>
                <a:cubicBezTo>
                  <a:pt x="1720" y="347"/>
                  <a:pt x="1716" y="359"/>
                  <a:pt x="1716" y="359"/>
                </a:cubicBezTo>
                <a:cubicBezTo>
                  <a:pt x="1727" y="412"/>
                  <a:pt x="1729" y="463"/>
                  <a:pt x="1746" y="515"/>
                </a:cubicBezTo>
                <a:cubicBezTo>
                  <a:pt x="1753" y="537"/>
                  <a:pt x="1776" y="569"/>
                  <a:pt x="1788" y="587"/>
                </a:cubicBezTo>
                <a:cubicBezTo>
                  <a:pt x="1792" y="593"/>
                  <a:pt x="1800" y="605"/>
                  <a:pt x="1800" y="605"/>
                </a:cubicBezTo>
                <a:cubicBezTo>
                  <a:pt x="1834" y="599"/>
                  <a:pt x="1847" y="601"/>
                  <a:pt x="1878" y="611"/>
                </a:cubicBezTo>
                <a:cubicBezTo>
                  <a:pt x="1890" y="609"/>
                  <a:pt x="1902" y="608"/>
                  <a:pt x="1914" y="605"/>
                </a:cubicBezTo>
                <a:cubicBezTo>
                  <a:pt x="1926" y="602"/>
                  <a:pt x="1950" y="593"/>
                  <a:pt x="1950" y="593"/>
                </a:cubicBezTo>
                <a:cubicBezTo>
                  <a:pt x="2077" y="601"/>
                  <a:pt x="2010" y="589"/>
                  <a:pt x="2070" y="629"/>
                </a:cubicBezTo>
                <a:cubicBezTo>
                  <a:pt x="2080" y="660"/>
                  <a:pt x="2096" y="688"/>
                  <a:pt x="2106" y="719"/>
                </a:cubicBezTo>
                <a:cubicBezTo>
                  <a:pt x="2110" y="731"/>
                  <a:pt x="2118" y="755"/>
                  <a:pt x="2118" y="755"/>
                </a:cubicBezTo>
                <a:cubicBezTo>
                  <a:pt x="2115" y="816"/>
                  <a:pt x="2126" y="908"/>
                  <a:pt x="2088" y="965"/>
                </a:cubicBezTo>
                <a:cubicBezTo>
                  <a:pt x="2080" y="998"/>
                  <a:pt x="2075" y="1019"/>
                  <a:pt x="2040" y="1031"/>
                </a:cubicBezTo>
                <a:cubicBezTo>
                  <a:pt x="2011" y="987"/>
                  <a:pt x="2002" y="981"/>
                  <a:pt x="1968" y="947"/>
                </a:cubicBezTo>
                <a:cubicBezTo>
                  <a:pt x="1946" y="881"/>
                  <a:pt x="1983" y="979"/>
                  <a:pt x="1944" y="917"/>
                </a:cubicBezTo>
                <a:cubicBezTo>
                  <a:pt x="1932" y="898"/>
                  <a:pt x="1939" y="873"/>
                  <a:pt x="1914" y="863"/>
                </a:cubicBezTo>
                <a:cubicBezTo>
                  <a:pt x="1901" y="858"/>
                  <a:pt x="1886" y="859"/>
                  <a:pt x="1872" y="857"/>
                </a:cubicBezTo>
                <a:cubicBezTo>
                  <a:pt x="1838" y="863"/>
                  <a:pt x="1810" y="868"/>
                  <a:pt x="1782" y="887"/>
                </a:cubicBezTo>
                <a:cubicBezTo>
                  <a:pt x="1759" y="922"/>
                  <a:pt x="1768" y="937"/>
                  <a:pt x="1734" y="971"/>
                </a:cubicBezTo>
                <a:cubicBezTo>
                  <a:pt x="1724" y="1002"/>
                  <a:pt x="1704" y="1021"/>
                  <a:pt x="1674" y="1031"/>
                </a:cubicBezTo>
                <a:cubicBezTo>
                  <a:pt x="1663" y="1020"/>
                  <a:pt x="1656" y="1005"/>
                  <a:pt x="1644" y="995"/>
                </a:cubicBezTo>
                <a:cubicBezTo>
                  <a:pt x="1639" y="991"/>
                  <a:pt x="1632" y="992"/>
                  <a:pt x="1626" y="989"/>
                </a:cubicBezTo>
                <a:cubicBezTo>
                  <a:pt x="1592" y="972"/>
                  <a:pt x="1561" y="960"/>
                  <a:pt x="1524" y="953"/>
                </a:cubicBezTo>
                <a:cubicBezTo>
                  <a:pt x="1482" y="956"/>
                  <a:pt x="1444" y="956"/>
                  <a:pt x="1404" y="965"/>
                </a:cubicBezTo>
                <a:cubicBezTo>
                  <a:pt x="1376" y="971"/>
                  <a:pt x="1363" y="984"/>
                  <a:pt x="1332" y="989"/>
                </a:cubicBezTo>
                <a:cubicBezTo>
                  <a:pt x="1316" y="987"/>
                  <a:pt x="1299" y="990"/>
                  <a:pt x="1284" y="983"/>
                </a:cubicBezTo>
                <a:cubicBezTo>
                  <a:pt x="1278" y="980"/>
                  <a:pt x="1283" y="969"/>
                  <a:pt x="1278" y="965"/>
                </a:cubicBezTo>
                <a:cubicBezTo>
                  <a:pt x="1268" y="958"/>
                  <a:pt x="1242" y="953"/>
                  <a:pt x="1242" y="953"/>
                </a:cubicBezTo>
                <a:cubicBezTo>
                  <a:pt x="1214" y="960"/>
                  <a:pt x="1204" y="966"/>
                  <a:pt x="1176" y="959"/>
                </a:cubicBezTo>
                <a:cubicBezTo>
                  <a:pt x="1147" y="915"/>
                  <a:pt x="1154" y="930"/>
                  <a:pt x="1116" y="905"/>
                </a:cubicBezTo>
                <a:cubicBezTo>
                  <a:pt x="1104" y="907"/>
                  <a:pt x="1092" y="908"/>
                  <a:pt x="1080" y="911"/>
                </a:cubicBezTo>
                <a:cubicBezTo>
                  <a:pt x="1068" y="914"/>
                  <a:pt x="1044" y="923"/>
                  <a:pt x="1044" y="923"/>
                </a:cubicBezTo>
                <a:cubicBezTo>
                  <a:pt x="1018" y="884"/>
                  <a:pt x="967" y="891"/>
                  <a:pt x="924" y="887"/>
                </a:cubicBezTo>
                <a:cubicBezTo>
                  <a:pt x="905" y="858"/>
                  <a:pt x="910" y="876"/>
                  <a:pt x="924" y="833"/>
                </a:cubicBezTo>
                <a:cubicBezTo>
                  <a:pt x="926" y="827"/>
                  <a:pt x="930" y="815"/>
                  <a:pt x="930" y="815"/>
                </a:cubicBezTo>
                <a:cubicBezTo>
                  <a:pt x="932" y="785"/>
                  <a:pt x="929" y="754"/>
                  <a:pt x="936" y="725"/>
                </a:cubicBezTo>
                <a:cubicBezTo>
                  <a:pt x="941" y="705"/>
                  <a:pt x="959" y="691"/>
                  <a:pt x="966" y="671"/>
                </a:cubicBezTo>
                <a:cubicBezTo>
                  <a:pt x="962" y="665"/>
                  <a:pt x="959" y="658"/>
                  <a:pt x="954" y="653"/>
                </a:cubicBezTo>
                <a:cubicBezTo>
                  <a:pt x="949" y="648"/>
                  <a:pt x="941" y="647"/>
                  <a:pt x="936" y="641"/>
                </a:cubicBezTo>
                <a:cubicBezTo>
                  <a:pt x="932" y="636"/>
                  <a:pt x="934" y="627"/>
                  <a:pt x="930" y="623"/>
                </a:cubicBezTo>
                <a:cubicBezTo>
                  <a:pt x="926" y="619"/>
                  <a:pt x="918" y="620"/>
                  <a:pt x="912" y="617"/>
                </a:cubicBezTo>
                <a:cubicBezTo>
                  <a:pt x="906" y="614"/>
                  <a:pt x="901" y="608"/>
                  <a:pt x="894" y="605"/>
                </a:cubicBezTo>
                <a:cubicBezTo>
                  <a:pt x="871" y="597"/>
                  <a:pt x="844" y="599"/>
                  <a:pt x="822" y="587"/>
                </a:cubicBezTo>
                <a:cubicBezTo>
                  <a:pt x="768" y="557"/>
                  <a:pt x="722" y="531"/>
                  <a:pt x="660" y="521"/>
                </a:cubicBezTo>
                <a:cubicBezTo>
                  <a:pt x="628" y="472"/>
                  <a:pt x="557" y="471"/>
                  <a:pt x="504" y="467"/>
                </a:cubicBezTo>
                <a:cubicBezTo>
                  <a:pt x="471" y="456"/>
                  <a:pt x="454" y="452"/>
                  <a:pt x="438" y="419"/>
                </a:cubicBezTo>
                <a:cubicBezTo>
                  <a:pt x="435" y="413"/>
                  <a:pt x="436" y="406"/>
                  <a:pt x="432" y="401"/>
                </a:cubicBezTo>
                <a:cubicBezTo>
                  <a:pt x="422" y="388"/>
                  <a:pt x="389" y="381"/>
                  <a:pt x="378" y="377"/>
                </a:cubicBezTo>
                <a:cubicBezTo>
                  <a:pt x="372" y="375"/>
                  <a:pt x="360" y="371"/>
                  <a:pt x="360" y="371"/>
                </a:cubicBezTo>
                <a:cubicBezTo>
                  <a:pt x="348" y="372"/>
                  <a:pt x="275" y="389"/>
                  <a:pt x="258" y="383"/>
                </a:cubicBezTo>
                <a:cubicBezTo>
                  <a:pt x="248" y="352"/>
                  <a:pt x="243" y="332"/>
                  <a:pt x="210" y="317"/>
                </a:cubicBezTo>
                <a:cubicBezTo>
                  <a:pt x="198" y="312"/>
                  <a:pt x="186" y="309"/>
                  <a:pt x="174" y="305"/>
                </a:cubicBezTo>
                <a:cubicBezTo>
                  <a:pt x="168" y="303"/>
                  <a:pt x="156" y="299"/>
                  <a:pt x="156" y="299"/>
                </a:cubicBezTo>
                <a:cubicBezTo>
                  <a:pt x="145" y="266"/>
                  <a:pt x="142" y="266"/>
                  <a:pt x="108" y="257"/>
                </a:cubicBezTo>
                <a:cubicBezTo>
                  <a:pt x="96" y="254"/>
                  <a:pt x="72" y="245"/>
                  <a:pt x="72" y="245"/>
                </a:cubicBezTo>
                <a:cubicBezTo>
                  <a:pt x="64" y="233"/>
                  <a:pt x="53" y="223"/>
                  <a:pt x="48" y="209"/>
                </a:cubicBezTo>
                <a:cubicBezTo>
                  <a:pt x="46" y="203"/>
                  <a:pt x="45" y="197"/>
                  <a:pt x="42" y="191"/>
                </a:cubicBezTo>
                <a:cubicBezTo>
                  <a:pt x="32" y="170"/>
                  <a:pt x="13" y="156"/>
                  <a:pt x="0" y="137"/>
                </a:cubicBezTo>
                <a:cubicBezTo>
                  <a:pt x="7" y="115"/>
                  <a:pt x="6" y="113"/>
                  <a:pt x="6" y="131"/>
                </a:cubicBezTo>
                <a:close/>
              </a:path>
            </a:pathLst>
          </a:custGeom>
          <a:noFill/>
          <a:ln w="762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547813" y="3429000"/>
            <a:ext cx="35290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+mn-cs"/>
              </a:rPr>
              <a:t>Тункинский Национальный парк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4434213" y="214290"/>
            <a:ext cx="4566943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Национальный парк «Тункинский» образован Постановлением Правительства РСФСР № 282 от 27.05.1991 г.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b="1" dirty="0">
                <a:latin typeface="Calibri" pitchFamily="34" charset="0"/>
              </a:rPr>
              <a:t> </a:t>
            </a:r>
            <a:br>
              <a:rPr lang="ru-RU" b="1" dirty="0">
                <a:latin typeface="Calibri" pitchFamily="34" charset="0"/>
              </a:rPr>
            </a:br>
            <a:r>
              <a:rPr lang="ru-RU" b="1" dirty="0">
                <a:solidFill>
                  <a:srgbClr val="002060"/>
                </a:solidFill>
              </a:rPr>
              <a:t>Общая площадь: 1183,7 тыс. </a:t>
            </a:r>
            <a:r>
              <a:rPr lang="ru-RU" b="1" dirty="0" smtClean="0">
                <a:solidFill>
                  <a:srgbClr val="002060"/>
                </a:solidFill>
              </a:rPr>
              <a:t>га          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(на территории национального парка расположен Тункинский район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,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14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сельских поселений,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35 населенных пункта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, население проживающее на территории парка составляет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21194человек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) 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b="1" dirty="0">
                <a:solidFill>
                  <a:srgbClr val="002060"/>
                </a:solidFill>
              </a:rPr>
              <a:t>Площадь лесов 1 071 809 га</a:t>
            </a:r>
          </a:p>
          <a:p>
            <a:pPr marL="285750" indent="-285750">
              <a:buFontTx/>
              <a:buChar char="-"/>
              <a:defRPr/>
            </a:pPr>
            <a:r>
              <a:rPr lang="ru-RU" b="1" dirty="0">
                <a:solidFill>
                  <a:srgbClr val="002060"/>
                </a:solidFill>
              </a:rPr>
              <a:t>В т. ч. межхозяйственного лесхоза 46 888 га </a:t>
            </a:r>
          </a:p>
          <a:p>
            <a:pPr marL="285750" indent="-285750">
              <a:buFontTx/>
              <a:buChar char="-"/>
              <a:defRPr/>
            </a:pPr>
            <a:r>
              <a:rPr lang="ru-RU" b="1" dirty="0">
                <a:solidFill>
                  <a:srgbClr val="002060"/>
                </a:solidFill>
              </a:rPr>
              <a:t>земли государственного запаса 4769 га.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sz="2000" b="1" dirty="0">
                <a:latin typeface="Calibri" pitchFamily="34" charset="0"/>
              </a:rPr>
              <a:t/>
            </a:r>
            <a:br>
              <a:rPr lang="ru-RU" sz="2000" b="1" dirty="0">
                <a:latin typeface="Calibri" pitchFamily="34" charset="0"/>
              </a:rPr>
            </a:b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C431C-73BA-4D58-9F0E-96FE0E32999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159746" name="Picture 2" descr="E:\функциональное зон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57166"/>
            <a:ext cx="8248681" cy="12144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сформированных земельных участков от общего числа заявлений граждан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82366762"/>
              </p:ext>
            </p:extLst>
          </p:nvPr>
        </p:nvGraphicFramePr>
        <p:xfrm>
          <a:off x="457200" y="1857364"/>
          <a:ext cx="8229600" cy="426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86548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1" y="214290"/>
            <a:ext cx="8572560" cy="1571636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Процент зарегистрированных земельных участков от общего количества земельных участков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5460585"/>
              </p:ext>
            </p:extLst>
          </p:nvPr>
        </p:nvGraphicFramePr>
        <p:xfrm>
          <a:off x="457200" y="1857364"/>
          <a:ext cx="8229600" cy="426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089523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 Республики Бурятия  от 16.10.20002г. №115-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 бесплатном предоставлении в собственность земельных участков,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находящихся в государственной и муниципальной собственности»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имеющим в фактическом пользовании, но не зарегистрированным в установленном порядке права на земельные участки, предоставленные для ИЖС и/или для размещения жилого дома;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имеющим в фактическом пользовании земельные участки с расположенными на них жилыми домами, созданными до / после вступления в силу закона СССР от 06.03.1990г №1305-1 «О собственности в СССР»;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имеющим в фактическом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пользовании земельные участки с жилыми домами, созданными после вступления в силу ЗК РФ и до 31.12.2010г.;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состоявшим на учете в качестве нуждающихся в жилых помещениях, предоставляемых по договорам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соцнайма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проживающим на территории РБ, по месту жительства на законных основаниях, средний душевой доход которых ниже 4-кратной величины прожиточного минимума;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выезжающим из района Крайнего Севера и приравненных к ним местности на территории РБ;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выезжающим на постоянное место жительство из особо нуждающихся проблемных территорий РБ;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имеющим трех и более детей, в том числе приемным родителям, имеющим трех и более детей;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 – участникам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программы по оказанию содействия добровольному переселению соотечественников, проживающих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зарубежом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Гражданам, пострадавшим вследствие чрезвычайной ситуации, сложившейся в связи со сходом селевых потоков  в 2014г в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п.Аршан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Тункинского района РБ.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536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867400" y="1341438"/>
            <a:ext cx="28082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285729"/>
            <a:ext cx="85915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ru-RU" sz="4600" b="1" dirty="0">
                <a:solidFill>
                  <a:srgbClr val="04617B">
                    <a:lumMod val="95000"/>
                  </a:srgbClr>
                </a:solidFill>
              </a:rPr>
              <a:t>      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Ввод жилья в эксплуатацию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(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кв.м.)</a:t>
            </a:r>
          </a:p>
        </p:txBody>
      </p:sp>
      <p:graphicFrame>
        <p:nvGraphicFramePr>
          <p:cNvPr id="5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0301576"/>
              </p:ext>
            </p:extLst>
          </p:nvPr>
        </p:nvGraphicFramePr>
        <p:xfrm>
          <a:off x="357159" y="1571613"/>
          <a:ext cx="8429684" cy="3639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09" y="5157193"/>
            <a:ext cx="4118579" cy="1656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3295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0BCE5-A6B9-4F1D-9824-2F480DD8469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109663" y="571500"/>
            <a:ext cx="8034337" cy="5470525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Провести работу по координатному описанию границ населенных пунктов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Тункинского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;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Утверждение функционального зонирования территории национального парка;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нормативно –правовые документы об исключении из состава территории национального парка земельных участков иных пользователей;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80" y="41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407482" y="5786438"/>
            <a:ext cx="57779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prstClr val="white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14864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2424"/>
            <a:ext cx="7215206" cy="64633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b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ТУНКИНСКИЙ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15000" y="1628800"/>
            <a:ext cx="3429000" cy="4619600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buClr>
                <a:srgbClr val="660033"/>
              </a:buClr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21194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Clr>
                <a:srgbClr val="660033"/>
              </a:buClr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–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11.8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Clr>
                <a:srgbClr val="660033"/>
              </a:buClr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сельских поселений</a:t>
            </a:r>
          </a:p>
          <a:p>
            <a:pPr algn="ctr">
              <a:lnSpc>
                <a:spcPct val="90000"/>
              </a:lnSpc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Clr>
                <a:srgbClr val="660033"/>
              </a:buClr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населенных пунктов</a:t>
            </a:r>
          </a:p>
          <a:p>
            <a:pPr>
              <a:lnSpc>
                <a:spcPct val="90000"/>
              </a:lnSpc>
            </a:pPr>
            <a:endParaRPr lang="ru-RU" sz="2000" b="1" dirty="0">
              <a:solidFill>
                <a:srgbClr val="990033"/>
              </a:solidFill>
            </a:endParaRPr>
          </a:p>
        </p:txBody>
      </p:sp>
      <p:pic>
        <p:nvPicPr>
          <p:cNvPr id="11776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85875"/>
            <a:ext cx="5929313" cy="5072063"/>
          </a:xfrm>
          <a:noFill/>
        </p:spPr>
      </p:pic>
    </p:spTree>
    <p:extLst>
      <p:ext uri="{BB962C8B-B14F-4D97-AF65-F5344CB8AC3E}">
        <p14:creationId xmlns="" xmlns:p14="http://schemas.microsoft.com/office/powerpoint/2010/main" val="4048289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custDataLst>
              <p:custData r:id="rId1"/>
            </p:custDataLst>
            <p:extLst>
              <p:ext uri="{D42A27DB-BD31-4B8C-83A1-F6EECF244321}">
                <p14:modId xmlns="" xmlns:p14="http://schemas.microsoft.com/office/powerpoint/2010/main" val="1302099531"/>
              </p:ext>
            </p:extLst>
          </p:nvPr>
        </p:nvGraphicFramePr>
        <p:xfrm>
          <a:off x="0" y="0"/>
          <a:ext cx="9144000" cy="6857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6117"/>
                <a:gridCol w="4737883"/>
              </a:tblGrid>
              <a:tr h="618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сельского поселения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населенного пункта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«Аршан»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п. Аршан</a:t>
                      </a:r>
                    </a:p>
                  </a:txBody>
                  <a:tcPr marL="68580" marR="68580"/>
                </a:tc>
              </a:tr>
              <a:tr h="6418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Галбай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Галбай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с. Талое;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Табалангут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Улбугай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714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Далахай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Далахай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Хонгодоры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Гужиры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6418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«Жемчуг»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с. Жемчуг; 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Зактуй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Охор-Шибирь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Улан-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Горхон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Зун-Мурино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Зун-Мурино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Шанай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Кыренское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с.Кырен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«Монды»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п. Монды; 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Мойготы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Толтой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Хурай-Хобок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Тагархай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«Торы»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Шулута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с. Торы</a:t>
                      </a:r>
                    </a:p>
                  </a:txBody>
                  <a:tcPr marL="68580" marR="68580"/>
                </a:tc>
              </a:tr>
              <a:tr h="6418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Тунка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с.Тунка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с. Никольск; 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Ахалик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Еловка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«Туран»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с.Туран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п.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Ниловка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Харбяты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Харбяты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Нуган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п. Малый-Жемчуг</a:t>
                      </a:r>
                    </a:p>
                  </a:txBody>
                  <a:tcPr marL="68580" marR="68580"/>
                </a:tc>
              </a:tr>
              <a:tr h="36676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СП «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Хойто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-Гол»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Хойто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-Гол</a:t>
                      </a:r>
                    </a:p>
                  </a:txBody>
                  <a:tcPr marL="68580" marR="68580"/>
                </a:tc>
              </a:tr>
              <a:tr h="6418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 СП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Хужиры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Хужиры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с.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Шимки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Могой-Горхон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 у.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Енгорга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346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Экономический рост</a:t>
            </a:r>
            <a:r>
              <a:rPr lang="ru-RU" sz="40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 год к 2007, %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7D0D3-1691-4CD5-A47A-2B7006957A9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28597" y="1643050"/>
          <a:ext cx="8143932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0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объектов       потребительского рынка</a:t>
            </a:r>
            <a:endParaRPr lang="ru-RU" sz="1800" b="1" dirty="0">
              <a:solidFill>
                <a:srgbClr val="000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656307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18" b="19066"/>
          <a:stretch/>
        </p:blipFill>
        <p:spPr bwMode="auto">
          <a:xfrm>
            <a:off x="6072198" y="1643050"/>
            <a:ext cx="2901959" cy="15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Аршан - слайды 025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714752"/>
            <a:ext cx="25922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79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85729"/>
            <a:ext cx="8162925" cy="100010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Динамика  развития  потребительского  рынка</a:t>
            </a:r>
            <a:r>
              <a:rPr lang="ru-RU" sz="3200" dirty="0" smtClean="0">
                <a:solidFill>
                  <a:srgbClr val="00005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00034" y="1571612"/>
          <a:ext cx="8072495" cy="507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://remontbudstroy.com.ua/upload/img/7f9295f46aec6c781f6878f6bf91d75b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000108"/>
            <a:ext cx="3190896" cy="239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14313" y="285750"/>
            <a:ext cx="81375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Показатели развития сельского хозяйства </a:t>
            </a:r>
          </a:p>
          <a:p>
            <a:pPr indent="450850" algn="ctr" eaLnBrk="0" hangingPunct="0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2015г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сравнении прошлым годом</a:t>
            </a:r>
          </a:p>
        </p:txBody>
      </p:sp>
      <p:graphicFrame>
        <p:nvGraphicFramePr>
          <p:cNvPr id="9265" name="Group 4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54848238"/>
              </p:ext>
            </p:extLst>
          </p:nvPr>
        </p:nvGraphicFramePr>
        <p:xfrm>
          <a:off x="142845" y="1428737"/>
          <a:ext cx="8750359" cy="3056388"/>
        </p:xfrm>
        <a:graphic>
          <a:graphicData uri="http://schemas.openxmlformats.org/drawingml/2006/table">
            <a:tbl>
              <a:tblPr/>
              <a:tblGrid>
                <a:gridCol w="4736737"/>
                <a:gridCol w="1253998"/>
                <a:gridCol w="1253998"/>
                <a:gridCol w="1505626"/>
              </a:tblGrid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Показатель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2014г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2015г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Темп роста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6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Валовой объем продукции сельского хозяйства, млн. рублей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858,0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855,0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99,7%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зерна, тонн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697,1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25,0%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472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молока, тыс. тонн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27080,4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27100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100,1%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мяса, тонн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2864,5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102,0%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 картофеля, тонн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7630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11688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153,2%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06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 овощей, тонн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1397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1540,6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110,3%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http://im2-tub-ru.yandex.net/i?id=405651604-64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86322"/>
            <a:ext cx="2190765" cy="1643074"/>
          </a:xfrm>
          <a:prstGeom prst="rect">
            <a:avLst/>
          </a:prstGeom>
          <a:noFill/>
        </p:spPr>
      </p:pic>
      <p:pic>
        <p:nvPicPr>
          <p:cNvPr id="36868" name="Picture 4" descr="http://im4-tub-ru.yandex.net/i?id=169683501-4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4786322"/>
            <a:ext cx="2071702" cy="1643074"/>
          </a:xfrm>
          <a:prstGeom prst="rect">
            <a:avLst/>
          </a:prstGeom>
          <a:noFill/>
        </p:spPr>
      </p:pic>
      <p:pic>
        <p:nvPicPr>
          <p:cNvPr id="36870" name="Picture 6" descr="http://im7-tub-ru.yandex.net/i?id=554826447-34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786322"/>
            <a:ext cx="2190765" cy="164307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2641" y="4786322"/>
            <a:ext cx="1959840" cy="1643074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957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Агропромышленный комплекс</a:t>
            </a:r>
            <a:r>
              <a:rPr lang="ru-RU" sz="3200" cap="all" dirty="0" smtClean="0"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cap="all" dirty="0" smtClean="0"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cap="all" dirty="0"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4572008"/>
            <a:ext cx="2638425" cy="1995487"/>
          </a:xfr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714884"/>
            <a:ext cx="3065462" cy="200025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graphicFrame>
        <p:nvGraphicFramePr>
          <p:cNvPr id="2053" name="Диаграмма 5"/>
          <p:cNvGraphicFramePr>
            <a:graphicFrameLocks/>
          </p:cNvGraphicFramePr>
          <p:nvPr/>
        </p:nvGraphicFramePr>
        <p:xfrm>
          <a:off x="57150" y="1001713"/>
          <a:ext cx="2981325" cy="3270250"/>
        </p:xfrm>
        <a:graphic>
          <a:graphicData uri="http://schemas.openxmlformats.org/presentationml/2006/ole">
            <p:oleObj spid="_x0000_s102402" name="Диаграмма" r:id="rId5" imgW="2987299" imgH="3273836" progId="Excel.Sheet.8">
              <p:embed/>
            </p:oleObj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448050" y="1571613"/>
          <a:ext cx="5462588" cy="3000394"/>
        </p:xfrm>
        <a:graphic>
          <a:graphicData uri="http://schemas.openxmlformats.org/drawingml/2006/table">
            <a:tbl>
              <a:tblPr/>
              <a:tblGrid>
                <a:gridCol w="1513729"/>
                <a:gridCol w="1410451"/>
                <a:gridCol w="1440376"/>
                <a:gridCol w="1098032"/>
              </a:tblGrid>
              <a:tr h="4334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Голов</a:t>
                      </a: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г</a:t>
                      </a: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01.07.2016 г</a:t>
                      </a: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34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Крупный рогатый скот - всего</a:t>
                      </a: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27591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33993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123,2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95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    коровы</a:t>
                      </a: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10220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10434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102,1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161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лошадей</a:t>
                      </a: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4540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5280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116,3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161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Свиньи </a:t>
                      </a: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1287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1553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120,7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95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Овцы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козы </a:t>
                      </a: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3987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4606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115,5</a:t>
                      </a:r>
                    </a:p>
                  </a:txBody>
                  <a:tcPr marL="68590" marR="6859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2091" name="Rectangle 1"/>
          <p:cNvSpPr>
            <a:spLocks noChangeArrowheads="1"/>
          </p:cNvSpPr>
          <p:nvPr/>
        </p:nvSpPr>
        <p:spPr bwMode="auto">
          <a:xfrm>
            <a:off x="3214688" y="1000108"/>
            <a:ext cx="5929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скота и птицы в хозяйствах всех категорий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 «Тункинский район»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37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E60E67EB-C110-4990-8575-94B647FD7FC8}" vid="{C0C9CAAF-5500-4B27-A93C-1CAB6355437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1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E60E67EB-C110-4990-8575-94B647FD7FC8}" vid="{C0C9CAAF-5500-4B27-A93C-1CAB6355437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416b09bf-5cec-43a7-b05f-7085c3cda4ce" Revision="1" Stencil="System.MyShapes" StencilVersion="1.0"/>
</Control>
</file>

<file path=customXml/item2.xml><?xml version="1.0" encoding="utf-8"?>
<Control xmlns="http://schemas.microsoft.com/VisualStudio/2011/storyboarding/control">
  <Id Name="416b09bf-5cec-43a7-b05f-7085c3cda4ce" Revision="1" Stencil="System.MyShapes" StencilVersion="1.0"/>
</Control>
</file>

<file path=customXml/itemProps1.xml><?xml version="1.0" encoding="utf-8"?>
<ds:datastoreItem xmlns:ds="http://schemas.openxmlformats.org/officeDocument/2006/customXml" ds:itemID="{A82DD4EA-8933-4A93-964D-28A3664452EE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9B26F542-AA9A-47EC-BA80-5BC0FD364C4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8607</TotalTime>
  <Words>1313</Words>
  <Application>Microsoft Office PowerPoint</Application>
  <PresentationFormat>Экран (4:3)</PresentationFormat>
  <Paragraphs>270</Paragraphs>
  <Slides>26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Тема1</vt:lpstr>
      <vt:lpstr>Тема Office</vt:lpstr>
      <vt:lpstr>1_Тема1</vt:lpstr>
      <vt:lpstr>1_Тема Office</vt:lpstr>
      <vt:lpstr>Диаграмма</vt:lpstr>
      <vt:lpstr>Слайд 1</vt:lpstr>
      <vt:lpstr>Слайд 2</vt:lpstr>
      <vt:lpstr>ТУНКИНСКИЙ  РАЙОН</vt:lpstr>
      <vt:lpstr>Слайд 4</vt:lpstr>
      <vt:lpstr>Экономический рост 2015 год к 2007, %</vt:lpstr>
      <vt:lpstr>Количество объектов       потребительского рынка</vt:lpstr>
      <vt:lpstr>Динамика  развития  потребительского  рынка </vt:lpstr>
      <vt:lpstr>Слайд 8</vt:lpstr>
      <vt:lpstr>Агропромышленный комплекс </vt:lpstr>
      <vt:lpstr>Объем инвестиций  (млн.руб.) </vt:lpstr>
      <vt:lpstr>ГП «Развитие транспорта, энергетики и дорожного хозяйства»</vt:lpstr>
      <vt:lpstr>Слайд 12</vt:lpstr>
      <vt:lpstr>ФЦП «Развитие транспортной системы РФ      на 2010-2020 годы»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Количество сформированных земельных участков от общего числа заявлений граждан  </vt:lpstr>
      <vt:lpstr>Процент зарегистрированных земельных участков от общего количества земельных участков</vt:lpstr>
      <vt:lpstr>Закон Республики Бурятия  от 16.10.20002г. №115-III   «О бесплатном предоставлении в собственность земельных участков,  находящихся в государственной и муниципальной собственности»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нзщшвнозщгроро</dc:title>
  <dc:creator>User</dc:creator>
  <cp:lastModifiedBy>KAFZ</cp:lastModifiedBy>
  <cp:revision>793</cp:revision>
  <dcterms:created xsi:type="dcterms:W3CDTF">2009-04-06T01:41:17Z</dcterms:created>
  <dcterms:modified xsi:type="dcterms:W3CDTF">2016-10-12T02:24:20Z</dcterms:modified>
</cp:coreProperties>
</file>