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sldIdLst>
    <p:sldId id="361" r:id="rId2"/>
    <p:sldId id="369" r:id="rId3"/>
    <p:sldId id="368" r:id="rId4"/>
    <p:sldId id="379" r:id="rId5"/>
    <p:sldId id="364" r:id="rId6"/>
    <p:sldId id="372" r:id="rId7"/>
    <p:sldId id="380" r:id="rId8"/>
    <p:sldId id="381" r:id="rId9"/>
    <p:sldId id="382" r:id="rId10"/>
    <p:sldId id="386" r:id="rId11"/>
    <p:sldId id="388" r:id="rId12"/>
    <p:sldId id="376" r:id="rId13"/>
    <p:sldId id="342" r:id="rId14"/>
    <p:sldId id="384" r:id="rId15"/>
    <p:sldId id="377" r:id="rId16"/>
    <p:sldId id="385" r:id="rId17"/>
    <p:sldId id="383" r:id="rId18"/>
    <p:sldId id="387" r:id="rId19"/>
    <p:sldId id="345" r:id="rId20"/>
    <p:sldId id="373" r:id="rId21"/>
    <p:sldId id="390" r:id="rId22"/>
    <p:sldId id="393" r:id="rId23"/>
    <p:sldId id="392" r:id="rId24"/>
    <p:sldId id="389" r:id="rId25"/>
    <p:sldId id="394" r:id="rId26"/>
  </p:sldIdLst>
  <p:sldSz cx="12192000" cy="6858000"/>
  <p:notesSz cx="6858000" cy="9144000"/>
  <p:photoAlbum layout="1pic" frame="frameStyle7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6600"/>
    <a:srgbClr val="33CC33"/>
    <a:srgbClr val="00FF00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99" autoAdjust="0"/>
    <p:restoredTop sz="95362" autoAdjust="0"/>
  </p:normalViewPr>
  <p:slideViewPr>
    <p:cSldViewPr>
      <p:cViewPr varScale="1">
        <p:scale>
          <a:sx n="103" d="100"/>
          <a:sy n="103" d="100"/>
        </p:scale>
        <p:origin x="-168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96A03C3-76A8-42BB-9751-266A551E5301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6C17C3-48E6-4C46-9EAD-8B815B63D01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959354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1173158"/>
            <a:ext cx="103632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16955" y="2643182"/>
            <a:ext cx="8893821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8752E9-3814-4943-AC5D-E2022A6FB931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C8A8C-3DD4-40C3-9ECD-21D97B9E9D4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8D1AFA-3C14-4159-9B63-CA0D064E7F41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67585-12F6-46CA-84FB-C434DCAEADD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24" y="274640"/>
            <a:ext cx="2057376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82017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816D61-93E2-4954-A2F0-1094FB8B53CC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235FA-1B64-4ABE-95F3-C646DBFB114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27182D-75FA-44DA-8A1D-D040BDE264F7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36731-86EA-40B6-8B4B-9F03BAE3FCA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924181"/>
            <a:ext cx="103632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142874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F46C38-6068-49FA-A239-0EE3AD3BBCFC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F982-741D-4000-B2CB-70216E67A27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477F81-DE4F-4C25-A864-5EFBED4D9D7A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A5EA21-8CEF-43B2-B731-33F6B3344F4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692D22-DDF6-4665-AE32-4932A3E0103F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61CD6E-E604-41F6-BC41-6623D3913AA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9F680B-B8F7-49B1-8D66-E62DF2466E85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568CA-EA20-406D-9CB5-C097E3581F4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7D3EF5-CC29-4A30-B369-727CD59DC741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BD32C-A610-4748-A703-4C81305BBE5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3843" y="1071546"/>
            <a:ext cx="6815667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72111" y="1071547"/>
            <a:ext cx="4011084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8" y="285728"/>
            <a:ext cx="10974657" cy="696626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EB5735-1A2E-486E-ABA8-BC2E4226C6DC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13861-7148-4EF5-BE31-DB401BAF4B7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32" y="642918"/>
            <a:ext cx="1047757" cy="4572032"/>
          </a:xfrm>
        </p:spPr>
        <p:txBody>
          <a:bodyPr vert="eaVert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90563" y="541340"/>
            <a:ext cx="8553459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29774" y="1000108"/>
            <a:ext cx="1219157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77200F-0E69-4AF6-8CED-CAB55B90B3AD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FA1B6-931E-49DE-B2BD-13B8EA13B86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bg2">
                <a:tint val="88000"/>
                <a:shade val="100000"/>
                <a:hueMod val="100000"/>
                <a:satMod val="500000"/>
              </a:scheme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/>
        </p:nvPicPr>
        <p:blipFill>
          <a:blip r:embed="rId13">
            <a:lum bright="12000" contrast="40000"/>
          </a:blip>
          <a:srcRect/>
          <a:stretch>
            <a:fillRect/>
          </a:stretch>
        </p:blipFill>
        <p:spPr bwMode="auto">
          <a:xfrm>
            <a:off x="8890000" y="4914900"/>
            <a:ext cx="3302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1219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6096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1033" name="图片 8"/>
          <p:cNvPicPr>
            <a:picLocks noChangeAspect="1"/>
          </p:cNvPicPr>
          <p:nvPr/>
        </p:nvPicPr>
        <p:blipFill>
          <a:blip r:embed="rId14">
            <a:lum bright="34000" contrast="40000"/>
          </a:blip>
          <a:srcRect/>
          <a:stretch>
            <a:fillRect/>
          </a:stretch>
        </p:blipFill>
        <p:spPr bwMode="auto">
          <a:xfrm>
            <a:off x="0" y="6419850"/>
            <a:ext cx="12192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3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9E3D98FB-59C7-491E-9AED-8A11F2273F78}" type="datetimeFigureOut">
              <a:rPr lang="zh-CN" altLang="en-US"/>
              <a:pPr/>
              <a:t>2021/2/15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53BEB7B-0D2B-4511-8386-DA499E5EC8E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6" r:id="rId2"/>
    <p:sldLayoutId id="2147483818" r:id="rId3"/>
    <p:sldLayoutId id="2147483815" r:id="rId4"/>
    <p:sldLayoutId id="2147483814" r:id="rId5"/>
    <p:sldLayoutId id="2147483813" r:id="rId6"/>
    <p:sldLayoutId id="2147483812" r:id="rId7"/>
    <p:sldLayoutId id="2147483811" r:id="rId8"/>
    <p:sldLayoutId id="2147483810" r:id="rId9"/>
    <p:sldLayoutId id="2147483809" r:id="rId10"/>
    <p:sldLayoutId id="2147483808" r:id="rId11"/>
  </p:sldLayoutIdLst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隶书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隶书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隶书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隶书" pitchFamily="49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 2" pitchFamily="18" charset="2"/>
        <a:buChar char="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itchFamily="18" charset="2"/>
        <a:buChar char="³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SzPct val="60000"/>
        <a:buFont typeface="Wingdings 2" pitchFamily="18" charset="2"/>
        <a:buChar char="®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38AC8"/>
        </a:buClr>
        <a:buSzPct val="45000"/>
        <a:buFont typeface="Wingdings 2" pitchFamily="18" charset="2"/>
        <a:buChar char="¯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AB39F"/>
        </a:buClr>
        <a:buFont typeface="Wingdings 2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013ebfe2197e8bae871f28714fa7f9ce-l&amp;n=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60648"/>
            <a:ext cx="3267976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332656"/>
            <a:ext cx="4648516" cy="59766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74154" y="1175046"/>
            <a:ext cx="561047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преподаватели, студенты, аспиранты и сотрудники нашего 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университета!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школа бурятского языка и литературы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поздравляет вас с Белым месяцем!</a:t>
            </a:r>
          </a:p>
        </p:txBody>
      </p:sp>
    </p:spTree>
  </p:cSld>
  <p:clrMapOvr>
    <a:masterClrMapping/>
  </p:clrMapOvr>
  <p:transition advClick="0" advTm="1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59008" cy="648072"/>
          </a:xfrm>
        </p:spPr>
        <p:txBody>
          <a:bodyPr/>
          <a:lstStyle/>
          <a:p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Бүтүү </a:t>
            </a:r>
            <a:r>
              <a:rPr lang="ru-RU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үдэр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836712"/>
            <a:ext cx="11253444" cy="4248472"/>
          </a:xfrm>
        </p:spPr>
        <p:txBody>
          <a:bodyPr/>
          <a:lstStyle/>
          <a:p>
            <a:pPr marL="0" indent="457200" algn="just">
              <a:buNone/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Сутки перед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Сагаалганом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по-бурятски называют «бутуу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удэр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закрытый, глухой или, переводя по смыслу, 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темный. Само 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«бутуу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удэр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как тридцатого, завершающего дня последнего зимнего месяца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воспринимают как символ старого года, уходящего в «темноту» времени. Это стык старого и нового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3140968"/>
            <a:ext cx="4968552" cy="33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793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356" y="332656"/>
            <a:ext cx="11593288" cy="3312368"/>
          </a:xfrm>
        </p:spPr>
        <p:txBody>
          <a:bodyPr/>
          <a:lstStyle/>
          <a:p>
            <a:pPr marL="0" indent="457200" algn="just">
              <a:buNone/>
            </a:pP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 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проводов старого года называется «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бутуулэхэ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Люди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спешили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прежде всего, рассчитаться с долгами, важно было помириться с тем, с кем случился разлад или ссора. Еще за месяц наводили порядок в доме и в ограде, выгребали весь мусор, затем проводили обряд очищения – окуривали всех членов семьи и имевшиеся строения.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2924944"/>
            <a:ext cx="4896544" cy="353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856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9D964B-BA83-0144-826D-1729B4E0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53F45075-3271-B146-B874-59D1609B2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1151" y="846138"/>
            <a:ext cx="9145563" cy="5823198"/>
          </a:xfr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540B5483-6A63-B441-94F7-E2CE94F1B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881"/>
          <a:stretch/>
        </p:blipFill>
        <p:spPr bwMode="auto">
          <a:xfrm>
            <a:off x="1651151" y="0"/>
            <a:ext cx="9145563" cy="127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498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5000"/>
    </mc:Choice>
    <mc:Fallback>
      <p:transition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352" y="188640"/>
            <a:ext cx="554461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Золгохо 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важнейших элементов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ритуал «Золгохо» или «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Золголго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Среди бурят он известен еще как «Золгохо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ёhо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или ритуал поздравления с праздником белого месяца. Суть его заключается в особом отношении к поздравлению, когда это не просто формальность, а ритуал, где мы проявляем уважение к близким, родственникам, желаем им успешного вхождения в новый годовой жизненный цикл. Эти поздравления индивидуальны и идут в определенно логической последовательности.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692696"/>
            <a:ext cx="5081430" cy="4319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5000"/>
    </mc:Choice>
    <mc:Fallback>
      <p:transition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472" y="168355"/>
            <a:ext cx="9505056" cy="61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893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336" y="317715"/>
            <a:ext cx="62646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Поздравляют друг друга по старшинству и по степени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родства. Младшие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поздравляют старших, а не в коем случае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наоборот. Поздравляющий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 ритуал со слова «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Золгое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тем самым подавая своеобразную команду о начале ритуала и обращая на себя внимание старшего, которому адресовано поздравление. Тот, в свою очередь, протягивает поздравителю обе руки на уровне груди и от груди на расстоянии 30-40см. после этого поздравитель подходит лицом к старшему, под его руки подставляет свои, и как бы поддерживает старшего по возрасту. Одновременно младший подставляет по очереди обе щеки к щекам старшего.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982" y="3823430"/>
            <a:ext cx="5291247" cy="24751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332656"/>
            <a:ext cx="5316173" cy="3456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5000"/>
    </mc:Choice>
    <mc:Fallback>
      <p:transition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408" y="620688"/>
            <a:ext cx="4910336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праздник Белого месяца,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 нас повелось,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 надо бы встретиться,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светлее жилось,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убавилось горя,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тучнели стада,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небо над взгорьем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Голубело всегда.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Белого месяца,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Вечного месяца!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доброе ценится,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 светлое верится!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188640"/>
            <a:ext cx="5760643" cy="623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373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29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04665"/>
            <a:ext cx="11175032" cy="3096343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уделялось в дни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Сагаалгана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угощению. Праздничная пища готовилась как для людей, так и для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богов. Кухня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Сагаалгана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это, прежде всего, ритуальная пища, ей придавалось магическое значение – способность содействовать процветанию и долголетию людей, богатому урожаю и приплоду скота.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34" y="3471643"/>
            <a:ext cx="10143331" cy="297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59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内容占位符 2"/>
          <p:cNvSpPr>
            <a:spLocks noGrp="1"/>
          </p:cNvSpPr>
          <p:nvPr>
            <p:ph idx="1"/>
          </p:nvPr>
        </p:nvSpPr>
        <p:spPr>
          <a:xfrm>
            <a:off x="767408" y="404664"/>
            <a:ext cx="11017224" cy="5616624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ru-RU" altLang="zh-CN" sz="2800" b="1" i="1" dirty="0" smtClean="0">
                <a:solidFill>
                  <a:srgbClr val="0000FF"/>
                </a:solidFill>
                <a:latin typeface="Comic Sans MS" pitchFamily="66" charset="0"/>
              </a:rPr>
              <a:t>Почему </a:t>
            </a:r>
            <a:r>
              <a:rPr lang="ru-RU" altLang="zh-CN" sz="2800" b="1" i="1" dirty="0">
                <a:solidFill>
                  <a:srgbClr val="0000FF"/>
                </a:solidFill>
                <a:latin typeface="Comic Sans MS" pitchFamily="66" charset="0"/>
              </a:rPr>
              <a:t>первый весенний месяц носит название «белый»?</a:t>
            </a:r>
          </a:p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ru-RU" altLang="zh-CN" sz="2400" dirty="0" smtClean="0">
                <a:solidFill>
                  <a:srgbClr val="0000FF"/>
                </a:solidFill>
                <a:latin typeface="Comic Sans MS" pitchFamily="66" charset="0"/>
              </a:rPr>
              <a:t>В </a:t>
            </a:r>
            <a:r>
              <a:rPr lang="ru-RU" altLang="zh-CN" sz="2400" dirty="0">
                <a:solidFill>
                  <a:srgbClr val="0000FF"/>
                </a:solidFill>
                <a:latin typeface="Comic Sans MS" pitchFamily="66" charset="0"/>
              </a:rPr>
              <a:t>бурятском языке «</a:t>
            </a:r>
            <a:r>
              <a:rPr lang="ru-RU" altLang="zh-CN" sz="2400" dirty="0" err="1">
                <a:solidFill>
                  <a:srgbClr val="0000FF"/>
                </a:solidFill>
                <a:latin typeface="Comic Sans MS" pitchFamily="66" charset="0"/>
              </a:rPr>
              <a:t>сагаалха</a:t>
            </a:r>
            <a:r>
              <a:rPr lang="ru-RU" altLang="zh-CN" sz="2400" dirty="0">
                <a:solidFill>
                  <a:srgbClr val="0000FF"/>
                </a:solidFill>
                <a:latin typeface="Comic Sans MS" pitchFamily="66" charset="0"/>
              </a:rPr>
              <a:t>», значит забеливать, задобрить «</a:t>
            </a:r>
            <a:r>
              <a:rPr lang="ru-RU" altLang="zh-CN" sz="2400" dirty="0" err="1">
                <a:solidFill>
                  <a:srgbClr val="0000FF"/>
                </a:solidFill>
                <a:latin typeface="Comic Sans MS" pitchFamily="66" charset="0"/>
              </a:rPr>
              <a:t>сайруулха</a:t>
            </a:r>
            <a:r>
              <a:rPr lang="ru-RU" altLang="zh-CN" sz="2400" dirty="0">
                <a:solidFill>
                  <a:srgbClr val="0000FF"/>
                </a:solidFill>
                <a:latin typeface="Comic Sans MS" pitchFamily="66" charset="0"/>
              </a:rPr>
              <a:t>»- придать белизну. Белый цвет испокон веков буряты считали «хорошим» цветом, приносящим счастье, добро, удачу и всё «светлое» (счастливое). В </a:t>
            </a:r>
            <a:r>
              <a:rPr lang="ru-RU" altLang="zh-CN" sz="2400" dirty="0" err="1">
                <a:solidFill>
                  <a:srgbClr val="0000FF"/>
                </a:solidFill>
                <a:latin typeface="Comic Sans MS" pitchFamily="66" charset="0"/>
              </a:rPr>
              <a:t>Сагаалган</a:t>
            </a:r>
            <a:r>
              <a:rPr lang="ru-RU" altLang="zh-CN" sz="2400" dirty="0">
                <a:solidFill>
                  <a:srgbClr val="0000FF"/>
                </a:solidFill>
                <a:latin typeface="Comic Sans MS" pitchFamily="66" charset="0"/>
              </a:rPr>
              <a:t> все должно быть белым: начиная с белых шелковых </a:t>
            </a:r>
            <a:r>
              <a:rPr lang="ru-RU" altLang="zh-CN" sz="2400" dirty="0" err="1">
                <a:solidFill>
                  <a:srgbClr val="0000FF"/>
                </a:solidFill>
                <a:latin typeface="Comic Sans MS" pitchFamily="66" charset="0"/>
              </a:rPr>
              <a:t>хадаков</a:t>
            </a:r>
            <a:r>
              <a:rPr lang="ru-RU" altLang="zh-CN" sz="2400" dirty="0">
                <a:solidFill>
                  <a:srgbClr val="0000FF"/>
                </a:solidFill>
                <a:latin typeface="Comic Sans MS" pitchFamily="66" charset="0"/>
              </a:rPr>
              <a:t> и других белого цвета подарков, подносимых друг другу в «белый месяц», и заканчивая только «белыми», чистыми, добрыми помыслами в душе, исключающими «черные», недобрые мысли, зло и плохие намерения.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Click="0" advTm="1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476672"/>
            <a:ext cx="7572562" cy="54726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72264" y="908720"/>
            <a:ext cx="34563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Аргай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һайхан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эбэртэй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 дүүрэн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бэетэй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Арсалан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заанай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шадалтай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Аша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ехэтэй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Үхэр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жэлээр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xmlns="" val="153864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5000"/>
    </mc:Choice>
    <mc:Fallback>
      <p:transition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011" y="476672"/>
            <a:ext cx="10873208" cy="2304256"/>
          </a:xfrm>
        </p:spPr>
        <p:txBody>
          <a:bodyPr>
            <a:noAutofit/>
          </a:bodyPr>
          <a:lstStyle/>
          <a:p>
            <a:pPr marL="0" lvl="2" indent="0" algn="just" eaLnBrk="1" hangingPunct="1">
              <a:spcBef>
                <a:spcPts val="0"/>
              </a:spcBef>
              <a:buNone/>
            </a:pPr>
            <a:r>
              <a:rPr lang="ru-RU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Молочный продукт (</a:t>
            </a:r>
            <a:r>
              <a:rPr lang="ru-RU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сагаан</a:t>
            </a:r>
            <a:r>
              <a:rPr lang="ru-RU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эдеэн</a:t>
            </a:r>
            <a:r>
              <a:rPr lang="ru-RU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zh-C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когда гостю предлагают отведать молочную пищу, то буряты говорят: - </a:t>
            </a:r>
            <a:r>
              <a:rPr lang="ru-RU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zh-C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сагаалагты</a:t>
            </a:r>
            <a:r>
              <a:rPr lang="ru-RU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altLang="zh-CN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Отсюда </a:t>
            </a:r>
            <a:r>
              <a:rPr lang="ru-RU" altLang="zh-C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название </a:t>
            </a:r>
            <a:r>
              <a:rPr lang="ru-RU" altLang="zh-C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</a:t>
            </a:r>
            <a:r>
              <a:rPr lang="ru-RU" altLang="zh-C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праздник молочной пищи. </a:t>
            </a:r>
            <a:r>
              <a:rPr lang="ru-RU" altLang="zh-C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Месяц </a:t>
            </a:r>
            <a:r>
              <a:rPr lang="ru-RU" altLang="zh-C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же, в котором проходит </a:t>
            </a:r>
            <a:r>
              <a:rPr lang="ru-RU" altLang="zh-C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</a:t>
            </a:r>
            <a:r>
              <a:rPr lang="ru-RU" altLang="zh-C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называется </a:t>
            </a:r>
            <a:r>
              <a:rPr lang="ru-RU" altLang="zh-C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сагаан</a:t>
            </a:r>
            <a:r>
              <a:rPr lang="ru-RU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</a:t>
            </a:r>
            <a:r>
              <a:rPr lang="ru-RU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белый месяц. </a:t>
            </a:r>
          </a:p>
          <a:p>
            <a:pPr marL="365125" indent="-365125" algn="just" eaLnBrk="1" hangingPunct="1">
              <a:lnSpc>
                <a:spcPct val="80000"/>
              </a:lnSpc>
              <a:buFont typeface="Wingdings" pitchFamily="2" charset="2"/>
              <a:buChar char="u"/>
            </a:pP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&amp;Kcy;&amp;acy;&amp;rcy;&amp;tcy;&amp;icy;&amp;ncy;&amp;kcy;&amp;icy; &amp;pcy;&amp;ocy; &amp;zcy;&amp;acy;&amp;pcy;&amp;rcy;&amp;ocy;&amp;scy;&amp;ucy; &amp;tscy;&amp;acy;&amp;gcy;&amp;acy;&amp;ncy; &amp;scy;&amp;acy;&amp;rcy;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9671" y="3573016"/>
            <a:ext cx="584988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3091883"/>
      </p:ext>
    </p:extLst>
  </p:cSld>
  <p:clrMapOvr>
    <a:masterClrMapping/>
  </p:clrMapOvr>
  <p:transition advClick="0" advTm="1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«Табаг» - тарелка.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496" y="1417638"/>
            <a:ext cx="9073008" cy="48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556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36" y="260648"/>
            <a:ext cx="7646640" cy="6178698"/>
          </a:xfrm>
        </p:spPr>
        <p:txBody>
          <a:bodyPr/>
          <a:lstStyle/>
          <a:p>
            <a:pPr algn="just"/>
            <a:r>
              <a:rPr lang="ru-RU" sz="2800" dirty="0">
                <a:solidFill>
                  <a:srgbClr val="0000FF"/>
                </a:solidFill>
              </a:rPr>
              <a:t>На большой по диаметру тарелке сооружалась пирамида из </a:t>
            </a:r>
            <a:r>
              <a:rPr lang="ru-RU" sz="2800" dirty="0" err="1">
                <a:solidFill>
                  <a:srgbClr val="0000FF"/>
                </a:solidFill>
              </a:rPr>
              <a:t>бообо</a:t>
            </a:r>
            <a:r>
              <a:rPr lang="ru-RU" sz="2800" dirty="0">
                <a:solidFill>
                  <a:srgbClr val="0000FF"/>
                </a:solidFill>
              </a:rPr>
              <a:t>, которые готовятся из теста, как хворост, изюма, конфет и печенья. Пирамида состоит из нечетных слоев 3-5-7-9. Каждый слой имеет символическое значение в следующей последовательности: 1 слой - означает «</a:t>
            </a:r>
            <a:r>
              <a:rPr lang="ru-RU" sz="2800" dirty="0" err="1">
                <a:solidFill>
                  <a:srgbClr val="0000FF"/>
                </a:solidFill>
              </a:rPr>
              <a:t>жаргалан</a:t>
            </a:r>
            <a:r>
              <a:rPr lang="ru-RU" sz="2800" dirty="0">
                <a:solidFill>
                  <a:srgbClr val="0000FF"/>
                </a:solidFill>
              </a:rPr>
              <a:t>» (счастье), 2 слой -«</a:t>
            </a:r>
            <a:r>
              <a:rPr lang="ru-RU" sz="2800" dirty="0" err="1">
                <a:solidFill>
                  <a:srgbClr val="0000FF"/>
                </a:solidFill>
              </a:rPr>
              <a:t>зоболон</a:t>
            </a:r>
            <a:r>
              <a:rPr lang="ru-RU" sz="2800" dirty="0">
                <a:solidFill>
                  <a:srgbClr val="0000FF"/>
                </a:solidFill>
              </a:rPr>
              <a:t>» (страдание), 3 слой -вновь «</a:t>
            </a:r>
            <a:r>
              <a:rPr lang="ru-RU" sz="2800" dirty="0" err="1">
                <a:solidFill>
                  <a:srgbClr val="0000FF"/>
                </a:solidFill>
              </a:rPr>
              <a:t>жаргалан</a:t>
            </a:r>
            <a:r>
              <a:rPr lang="ru-RU" sz="2800" dirty="0">
                <a:solidFill>
                  <a:srgbClr val="0000FF"/>
                </a:solidFill>
              </a:rPr>
              <a:t>». Пирамида из трех слоев сооружается для молодых (30 лет), из пяти - для родителей, которым 50 и больше лет, пирамида из семи слоев посвящается дедушкам и бабушкам, 9 слой посвящен 9 духам, 9 небесным божествам - хранителям.</a:t>
            </a:r>
            <a:br>
              <a:rPr lang="ru-RU" sz="2800" dirty="0">
                <a:solidFill>
                  <a:srgbClr val="0000FF"/>
                </a:solidFill>
              </a:rPr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913" y="1700808"/>
            <a:ext cx="4315087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586" y="332656"/>
            <a:ext cx="326773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8215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0"/>
            <a:ext cx="12144672" cy="68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726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85728"/>
            <a:ext cx="11227661" cy="5143255"/>
          </a:xfrm>
        </p:spPr>
        <p:txBody>
          <a:bodyPr/>
          <a:lstStyle/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Шэнэ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жэлдэ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Сагаабтар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Тумэр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хэр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жэлдэ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найдал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сэдьхэжэ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Шэнэ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баян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байдал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дэлгэгты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Оро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жэлэй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хэшэгтэ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хүртэжэ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Олзотой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айхан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жаргал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эдлэгты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Эхэ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эсэгэеэ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эльгэлэн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дүмэжэ,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Энхэ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мэндын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этигэл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дэмжэгты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захаяа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эрьен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хүндэлжэ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Анха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угай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заншал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дэмжэгты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Гүн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талын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үдэжэ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сагаан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эдеэн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дэлбэрэг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Хүн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бүхэн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нэмэжэ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Хүл хүнгэн,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дэнзэлэн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Элүүр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энхэ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ябахатнай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БОЛТОГОЙ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694" y="428604"/>
            <a:ext cx="4812566" cy="63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764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274" y="0"/>
            <a:ext cx="11072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65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im2-tub-ru.yandex.net/i?id=851035be07a9850cc75cc30658e83cdf-l&amp;n=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472" y="404664"/>
            <a:ext cx="2970973" cy="83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484784"/>
            <a:ext cx="4631421" cy="45745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663952" y="692696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торжественный и главный праздник 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монголоязычных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народов, который приурочен к началу Нового года по старинному монгольскому лунному календарю. Он является символом обновления человека и природы, открытости и чистоты помыслов, надежды и добрых ожиданий. Во время праздника люди поздравляют друг друга, произносят благопожелания, делают подарки, обмениваются угощениями. Хорошая встреча нового года по народным поверьям способствует долголетию, изобилию пищи и приплода.</a:t>
            </a:r>
          </a:p>
        </p:txBody>
      </p:sp>
    </p:spTree>
    <p:extLst>
      <p:ext uri="{BB962C8B-B14F-4D97-AF65-F5344CB8AC3E}">
        <p14:creationId xmlns:p14="http://schemas.microsoft.com/office/powerpoint/2010/main" xmlns="" val="214648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5000"/>
    </mc:Choice>
    <mc:Fallback>
      <p:transition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369" y="428526"/>
            <a:ext cx="2975106" cy="835224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75241"/>
            <a:ext cx="5539507" cy="62060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62177" y="1545754"/>
            <a:ext cx="53423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Холын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барга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аа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Хотон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айлшадаараа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найрладаг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ɣ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хюун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сагаалгамнай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ерэбэл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Сэнхир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хадагаа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дэлгээжэ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Сагаан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эдеэгээ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бэлдэжэ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Арюун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сэдъхэлээ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эргээжэ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Сэлмэг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сарюун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шарайтай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Сагаан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араяа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угтая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283860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101" y="332826"/>
            <a:ext cx="4096867" cy="31336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03912" y="476672"/>
            <a:ext cx="62646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Түүхэ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История.</a:t>
            </a:r>
            <a:endParaRPr lang="ru-RU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Отмечать 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начали еще в 13 веке по приказу внука Чингисхана, хана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Хубилая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длится весь месяц. Официальное празднование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Сагаалгана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Бурятии было возрождено лишь в 1991 году, это очень древний праздник.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41" y="3501008"/>
            <a:ext cx="3456384" cy="272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2553942"/>
      </p:ext>
    </p:extLst>
  </p:cSld>
  <p:clrMapOvr>
    <a:masterClrMapping/>
  </p:clrMapOvr>
  <p:transition advClick="0" advTm="1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9697" y="332656"/>
            <a:ext cx="5904656" cy="652856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00FF"/>
                </a:solidFill>
              </a:rPr>
              <a:t>САГААЛГАНАЙ ГУРИМ ЁҺО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7408" y="1117266"/>
            <a:ext cx="47525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Сагаан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һарын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шэнэһээ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хүрэтэр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Сагаан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һарын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хурал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болодог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юм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Жэл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бүхэндэ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Сагаалганай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хуралые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угтуулан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бүхы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дасануудта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Дүгжүүбэ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хурадаг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заншалтай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юм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Шэнэ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һарын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гарахаһаа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хоёр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хоног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урид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Дүгжүүбэ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болодог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1117266"/>
            <a:ext cx="4692058" cy="35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633033"/>
      </p:ext>
    </p:extLst>
  </p:cSld>
  <p:clrMapOvr>
    <a:masterClrMapping/>
  </p:clrMapOvr>
  <p:transition advClick="0" advTm="1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548680"/>
            <a:ext cx="6782544" cy="576063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Ламанар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һүзэгтэн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олоороо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уншалга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ябажа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тэдэ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балингуудаа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асаржа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досоонь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табидаг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уншалгын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удха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юуб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гэбэл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һүзэгтэн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Шойжолые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балингуудаараа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хүндэлжэ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үхэл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тахал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үбшэ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зоболонһоо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аршалхыень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гуйдаг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байна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Тиигээд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тэрээхэн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гэрхэниинь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галдагдаха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Энэнь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“Сор”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гээшэ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Тиигэжэ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Шойжол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бүхы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һүзэгтэнэй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хүндыень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тогтоожо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абаба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гэһэн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удхатай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үйлэ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хэрэг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үнгэрдэг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байна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Сор”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галдаһан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галай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хажууда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хүн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зоной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гэрһээ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асарһан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талха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саарһа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нангин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галаар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хайлуулха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тусхай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хоёрдохи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түүдэг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носоогдоно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хадаа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жэл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сугларһан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бүхы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муу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муухай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юумэн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галдагдажа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хүнэй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сэдьхэл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арюудхагдаа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гэһэн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удхатай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638" y="548680"/>
            <a:ext cx="345638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188" y="3501008"/>
            <a:ext cx="3435212" cy="257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472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293637"/>
            <a:ext cx="7128792" cy="581865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Дугжууба</a:t>
            </a:r>
            <a:r>
              <a:rPr lang="ru-RU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своеобразный обряд «уборки», очищения – специальный ритуал устранения всех помех, очищения от всего плохого для того, чтобы в новом году человек обрел благополучие, испытывал счастье, мир и спокойствие. накануне праздника люди обтираются кусочком теста из муки и воды. Затем из него лепят фигурку человечка (</a:t>
            </a:r>
            <a:r>
              <a:rPr lang="ru-RU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табалан</a:t>
            </a:r>
            <a:r>
              <a:rPr lang="ru-RU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как бы передавая этой символической фигурке все свои болезни, беды, потери и боль. Их приносят в дацан и в течение дня складывают в специальный ритуальный костер, точнее, пока ещё особое ритуальное сооружение в виде пирамиды с острым «наконечником» - «</a:t>
            </a:r>
            <a:r>
              <a:rPr lang="ru-RU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</a:t>
            </a:r>
            <a:r>
              <a:rPr lang="ru-RU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1700808"/>
            <a:ext cx="4193610" cy="255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13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84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799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龙腾四海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1546</TotalTime>
  <Words>1132</Words>
  <Application>Microsoft Office PowerPoint</Application>
  <PresentationFormat>Произвольный</PresentationFormat>
  <Paragraphs>63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龙腾四海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Бүтүү үдэр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Церемония «Табаг» - тарелка. </vt:lpstr>
      <vt:lpstr>На большой по диаметру тарелке сооружалась пирамида из бообо, которые готовятся из теста, как хворост, изюма, конфет и печенья. Пирамида состоит из нечетных слоев 3-5-7-9. Каждый слой имеет символическое значение в следующей последовательности: 1 слой - означает «жаргалан» (счастье), 2 слой -«зоболон» (страдание), 3 слой -вновь «жаргалан». Пирамида из трех слоев сооружается для молодых (30 лет), из пяти - для родителей, которым 50 и больше лет, пирамида из семи слоев посвящается дедушкам и бабушкам, 9 слой посвящен 9 духам, 9 небесным божествам - хранителям. 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相册</dc:title>
  <dc:creator>dell</dc:creator>
  <cp:lastModifiedBy>user</cp:lastModifiedBy>
  <cp:revision>182</cp:revision>
  <dcterms:created xsi:type="dcterms:W3CDTF">2013-02-05T17:42:01Z</dcterms:created>
  <dcterms:modified xsi:type="dcterms:W3CDTF">2021-02-15T07:35:40Z</dcterms:modified>
</cp:coreProperties>
</file>