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18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24384000" cy="13716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орокина Анастасия Васильевна" initials="САВ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1" d="100"/>
          <a:sy n="31" d="100"/>
        </p:scale>
        <p:origin x="-120" y="-40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4-04T18:26:16.591" idx="1">
    <p:pos x="15475" y="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3000" b="0" strike="noStrike" spc="-1">
                <a:solidFill>
                  <a:srgbClr val="000000"/>
                </a:solidFill>
                <a:latin typeface="Helvetica Neue"/>
              </a:rPr>
              <a:t>Для перемещения страницы щёлкните мышью</a:t>
            </a: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0" strike="noStrike" spc="-1">
                <a:latin typeface="XO Oriel"/>
              </a:rPr>
              <a:t>Для правки формата примечаний щёлкните мышью</a:t>
            </a:r>
          </a:p>
        </p:txBody>
      </p:sp>
      <p:sp>
        <p:nvSpPr>
          <p:cNvPr id="22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224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25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26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06622821-4E32-48B0-BAFB-DB1F622B04B4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9568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9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endParaRPr lang="ru-RU" sz="2000" b="0" strike="noStrike" spc="-1">
              <a:latin typeface="XO Oriel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 type="sldNum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90000" rIns="90000" bIns="9000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496E42C4-5CF8-4966-B4BE-579DB9BDBC97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2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402" name="PlaceHolder 2"/>
          <p:cNvSpPr>
            <a:spLocks noGrp="1"/>
          </p:cNvSpPr>
          <p:nvPr>
            <p:ph type="body"/>
          </p:nvPr>
        </p:nvSpPr>
        <p:spPr>
          <a:xfrm>
            <a:off x="550080" y="5322960"/>
            <a:ext cx="5789520" cy="245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endParaRPr lang="ru-RU" sz="2000" b="0" strike="noStrike" spc="-1">
              <a:latin typeface="XO Oriel"/>
            </a:endParaRPr>
          </a:p>
        </p:txBody>
      </p:sp>
      <p:sp>
        <p:nvSpPr>
          <p:cNvPr id="403" name="PlaceHolder 3"/>
          <p:cNvSpPr>
            <a:spLocks noGrp="1"/>
          </p:cNvSpPr>
          <p:nvPr>
            <p:ph type="sldNum" idx="8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90000" rIns="90000" bIns="90000" anchor="t">
            <a:noAutofit/>
          </a:bodyPr>
          <a:lstStyle>
            <a:lvl1pPr algn="ctr">
              <a:lnSpc>
                <a:spcPct val="100000"/>
              </a:lnSpc>
              <a:buNone/>
              <a:tabLst>
                <a:tab pos="0" algn="l"/>
              </a:tabLst>
              <a:defRPr lang="en-US" sz="3000" b="1" strike="noStrike" spc="-1">
                <a:solidFill>
                  <a:srgbClr val="000000"/>
                </a:solidFill>
                <a:latin typeface="Helvetica Neue"/>
                <a:ea typeface="Helvetica Neue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fld id="{C83F56FB-FC1C-4E4F-8C82-7B3705C40CBD}" type="slidenum">
              <a:rPr lang="en-US" sz="30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3</a:t>
            </a:fld>
            <a:endParaRPr lang="ru-RU" sz="30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4AEC1514-3F0C-40A1-A068-ADFF93F2C5C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2103084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1676520" y="8196480"/>
            <a:ext cx="2103084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D9E1232-0149-4E79-8C41-306611D9A45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1676520" y="819648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12452760" y="819648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87CEA66-1C61-4081-A2A9-1017D47A633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8787240" y="365112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15897600" y="365112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1676520" y="819648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8787240" y="819648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15897600" y="819648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6799EA9-C9E9-4858-A0FD-D218AB293F4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1676520" y="3651120"/>
            <a:ext cx="2103084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2103084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676520" y="730080"/>
            <a:ext cx="21030840" cy="12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1676520" y="819648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1676520" y="3651120"/>
            <a:ext cx="2103084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49B1511-2061-447B-8CE6-69C31EC6BC2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12452760" y="819648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1676520" y="8196480"/>
            <a:ext cx="2103084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2103084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1676520" y="8196480"/>
            <a:ext cx="2103084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1676520" y="819648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12452760" y="819648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8787240" y="365112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15897600" y="365112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1676520" y="819648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8787240" y="819648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15897600" y="819648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subTitle"/>
          </p:nvPr>
        </p:nvSpPr>
        <p:spPr>
          <a:xfrm>
            <a:off x="1676520" y="3651120"/>
            <a:ext cx="2103084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2103084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2103084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FB1C38A-5880-4F2F-ADF8-C491BFA19E4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subTitle"/>
          </p:nvPr>
        </p:nvSpPr>
        <p:spPr>
          <a:xfrm>
            <a:off x="1676520" y="730080"/>
            <a:ext cx="21030840" cy="12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1676520" y="819648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12452760" y="819648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/>
          </p:nvPr>
        </p:nvSpPr>
        <p:spPr>
          <a:xfrm>
            <a:off x="1676520" y="8196480"/>
            <a:ext cx="2103084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2103084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1676520" y="8196480"/>
            <a:ext cx="2103084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/>
          </p:nvPr>
        </p:nvSpPr>
        <p:spPr>
          <a:xfrm>
            <a:off x="1676520" y="819648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/>
          </p:nvPr>
        </p:nvSpPr>
        <p:spPr>
          <a:xfrm>
            <a:off x="12452760" y="819648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/>
          </p:nvPr>
        </p:nvSpPr>
        <p:spPr>
          <a:xfrm>
            <a:off x="8787240" y="365112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/>
          </p:nvPr>
        </p:nvSpPr>
        <p:spPr>
          <a:xfrm>
            <a:off x="15897600" y="365112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0" name="PlaceHolder 5"/>
          <p:cNvSpPr>
            <a:spLocks noGrp="1"/>
          </p:cNvSpPr>
          <p:nvPr>
            <p:ph/>
          </p:nvPr>
        </p:nvSpPr>
        <p:spPr>
          <a:xfrm>
            <a:off x="1676520" y="819648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1" name="PlaceHolder 6"/>
          <p:cNvSpPr>
            <a:spLocks noGrp="1"/>
          </p:cNvSpPr>
          <p:nvPr>
            <p:ph/>
          </p:nvPr>
        </p:nvSpPr>
        <p:spPr>
          <a:xfrm>
            <a:off x="8787240" y="819648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2" name="PlaceHolder 7"/>
          <p:cNvSpPr>
            <a:spLocks noGrp="1"/>
          </p:cNvSpPr>
          <p:nvPr>
            <p:ph/>
          </p:nvPr>
        </p:nvSpPr>
        <p:spPr>
          <a:xfrm>
            <a:off x="15897600" y="819648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F63311D-78B5-4D78-8CC8-B6B86CF9649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1676520" y="3651120"/>
            <a:ext cx="2103084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15A8BA5-6D9A-4FC8-9A36-6826AEA4CB9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2103084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AE9F816-5AFA-4BF4-9044-C3EBE4725AA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D13A7A6-4BE1-478B-8ACA-B91918FE7C5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75E6E57-6326-4823-B7F7-D19C08D4118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5B2883E-1A91-4C07-BA6A-4ABCD27C3A1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1676520" y="730080"/>
            <a:ext cx="21030840" cy="12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866E54C-A88F-4E6A-BCAB-B582821EBF0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/>
          </p:nvPr>
        </p:nvSpPr>
        <p:spPr>
          <a:xfrm>
            <a:off x="1676520" y="819648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96F6ABC-BF3E-41BC-9604-CC839EEF06B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/>
          </p:nvPr>
        </p:nvSpPr>
        <p:spPr>
          <a:xfrm>
            <a:off x="12452760" y="819648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B438F4B-2F95-466D-B202-AC5E5F6D589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1676520" y="8196480"/>
            <a:ext cx="2103084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A664528-CCCD-4B57-95CD-E2661828B44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2103084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/>
          </p:nvPr>
        </p:nvSpPr>
        <p:spPr>
          <a:xfrm>
            <a:off x="1676520" y="8196480"/>
            <a:ext cx="2103084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B0B51BC-0835-4DDD-8628-051CE250A59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/>
          </p:nvPr>
        </p:nvSpPr>
        <p:spPr>
          <a:xfrm>
            <a:off x="1676520" y="819648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/>
          </p:nvPr>
        </p:nvSpPr>
        <p:spPr>
          <a:xfrm>
            <a:off x="12452760" y="819648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9386802-2D0A-400E-977E-A4F6807CA5C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8787240" y="365112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/>
          </p:nvPr>
        </p:nvSpPr>
        <p:spPr>
          <a:xfrm>
            <a:off x="15897600" y="365112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9" name="PlaceHolder 5"/>
          <p:cNvSpPr>
            <a:spLocks noGrp="1"/>
          </p:cNvSpPr>
          <p:nvPr>
            <p:ph/>
          </p:nvPr>
        </p:nvSpPr>
        <p:spPr>
          <a:xfrm>
            <a:off x="1676520" y="819648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0" name="PlaceHolder 6"/>
          <p:cNvSpPr>
            <a:spLocks noGrp="1"/>
          </p:cNvSpPr>
          <p:nvPr>
            <p:ph/>
          </p:nvPr>
        </p:nvSpPr>
        <p:spPr>
          <a:xfrm>
            <a:off x="8787240" y="819648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1" name="PlaceHolder 7"/>
          <p:cNvSpPr>
            <a:spLocks noGrp="1"/>
          </p:cNvSpPr>
          <p:nvPr>
            <p:ph/>
          </p:nvPr>
        </p:nvSpPr>
        <p:spPr>
          <a:xfrm>
            <a:off x="15897600" y="819648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9D87FA3-5EE7-4FD3-B532-62AA54305F5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5ECF97E-65B7-4DAB-BED6-441C640965F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9491679A-C1F4-4324-9793-391107C5CBD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subTitle"/>
          </p:nvPr>
        </p:nvSpPr>
        <p:spPr>
          <a:xfrm>
            <a:off x="1676520" y="3651120"/>
            <a:ext cx="2103084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D9C8DD4-5B24-4211-BC0E-18B6E25DD69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2103084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181D16D-B6D6-41C7-A680-E9C42834D09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A4F6F78-D206-41F2-AA29-447B366F4D9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CBD7F6B-C008-4264-9634-F642A0ED4C6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subTitle"/>
          </p:nvPr>
        </p:nvSpPr>
        <p:spPr>
          <a:xfrm>
            <a:off x="1676520" y="730080"/>
            <a:ext cx="21030840" cy="12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FF45E31-9697-4EC2-B5E8-816CDB10934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1676520" y="819648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940D785-286A-478A-AA2B-1B637D3BD0B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12452760" y="819648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CDB3034-AA50-4F59-9C9A-0DBF13ED7C9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/>
          </p:nvPr>
        </p:nvSpPr>
        <p:spPr>
          <a:xfrm>
            <a:off x="1676520" y="8196480"/>
            <a:ext cx="2103084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4A425AB-4F25-4D69-ABD0-5730714AC34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2103084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1676520" y="8196480"/>
            <a:ext cx="2103084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E244EE4-1717-4DE0-82F5-F260B5C7684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/>
          </p:nvPr>
        </p:nvSpPr>
        <p:spPr>
          <a:xfrm>
            <a:off x="1676520" y="819648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13" name="PlaceHolder 5"/>
          <p:cNvSpPr>
            <a:spLocks noGrp="1"/>
          </p:cNvSpPr>
          <p:nvPr>
            <p:ph/>
          </p:nvPr>
        </p:nvSpPr>
        <p:spPr>
          <a:xfrm>
            <a:off x="12452760" y="819648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9B299A1-6AF1-4620-A0DF-1C7824DD226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1676520" y="730080"/>
            <a:ext cx="21030840" cy="12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7C0654C-2F34-42C3-ADF4-2E29DC28D33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8787240" y="365112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/>
          </p:nvPr>
        </p:nvSpPr>
        <p:spPr>
          <a:xfrm>
            <a:off x="15897600" y="365112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18" name="PlaceHolder 5"/>
          <p:cNvSpPr>
            <a:spLocks noGrp="1"/>
          </p:cNvSpPr>
          <p:nvPr>
            <p:ph/>
          </p:nvPr>
        </p:nvSpPr>
        <p:spPr>
          <a:xfrm>
            <a:off x="1676520" y="819648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19" name="PlaceHolder 6"/>
          <p:cNvSpPr>
            <a:spLocks noGrp="1"/>
          </p:cNvSpPr>
          <p:nvPr>
            <p:ph/>
          </p:nvPr>
        </p:nvSpPr>
        <p:spPr>
          <a:xfrm>
            <a:off x="8787240" y="819648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20" name="PlaceHolder 7"/>
          <p:cNvSpPr>
            <a:spLocks noGrp="1"/>
          </p:cNvSpPr>
          <p:nvPr>
            <p:ph/>
          </p:nvPr>
        </p:nvSpPr>
        <p:spPr>
          <a:xfrm>
            <a:off x="15897600" y="8196480"/>
            <a:ext cx="677160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51F0FA4-ED31-4820-8EE1-92F1D2CA5F2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1676520" y="819648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C6CA715-BFD6-4B6C-B722-20F299C051D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870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12452760" y="819648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E743270-EFF1-4BE3-AD93-8DA1A17F9D3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0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167652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12452760" y="3651120"/>
            <a:ext cx="1026288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1676520" y="8196480"/>
            <a:ext cx="21030840" cy="415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5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B8C58CF-60B2-4F69-B7BE-229FF1C56D1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vmlDrawing" Target="../drawings/vmlDrawing1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oleObject" Target="../embeddings/oleObject2.bin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34.xml"/><Relationship Id="rId19" Type="http://schemas.openxmlformats.org/officeDocument/2006/relationships/oleObject" Target="../embeddings/oleObject3.bin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vmlDrawing" Target="../drawings/vmlDrawing2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sldNum" idx="1"/>
          </p:nvPr>
        </p:nvSpPr>
        <p:spPr>
          <a:xfrm>
            <a:off x="11946960" y="13080960"/>
            <a:ext cx="477360" cy="47160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t">
            <a:noAutofit/>
          </a:bodyPr>
          <a:lstStyle>
            <a:lvl1pPr algn="ctr">
              <a:lnSpc>
                <a:spcPct val="100000"/>
              </a:lnSpc>
              <a:buNone/>
              <a:tabLst>
                <a:tab pos="0" algn="l"/>
              </a:tabLst>
              <a:defRPr lang="ru-RU" sz="2400" b="0" strike="noStrike" spc="-1">
                <a:solidFill>
                  <a:srgbClr val="000000"/>
                </a:solidFill>
                <a:latin typeface="Helvetica Neue Light"/>
                <a:ea typeface="Helvetica Neue Light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fld id="{23D8A59F-4769-4756-8CB6-0C7D3AFAC4F8}" type="slidenum">
              <a:rPr lang="ru-RU" sz="2400" b="0" strike="noStrike" spc="-1">
                <a:solidFill>
                  <a:srgbClr val="000000"/>
                </a:solidFill>
                <a:latin typeface="Helvetica Neue Light"/>
                <a:ea typeface="Helvetica Neue Light"/>
              </a:rPr>
              <a:t>‹#›</a:t>
            </a:fld>
            <a:endParaRPr lang="ru-RU" sz="2400" b="0" strike="noStrike" spc="-1">
              <a:latin typeface="Times New Roman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3000" b="0" strike="noStrike" spc="-1">
                <a:solidFill>
                  <a:srgbClr val="000000"/>
                </a:solidFill>
                <a:latin typeface="Helvetica Neue"/>
              </a:rPr>
              <a:t>Для правки текста заглавия щёлкните мышью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5200" b="0" strike="noStrike" spc="-1">
                <a:solidFill>
                  <a:srgbClr val="000000"/>
                </a:solidFill>
                <a:latin typeface="Helvetica Neue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5200" b="0" strike="noStrike" spc="-1">
                <a:solidFill>
                  <a:srgbClr val="000000"/>
                </a:solidFill>
                <a:latin typeface="Helvetica Neue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5200" b="0" strike="noStrike" spc="-1">
                <a:solidFill>
                  <a:srgbClr val="000000"/>
                </a:solidFill>
                <a:latin typeface="Helvetica Neue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5200" b="0" strike="noStrike" spc="-1">
                <a:solidFill>
                  <a:srgbClr val="000000"/>
                </a:solidFill>
                <a:latin typeface="Helvetica Neue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Helvetica Neue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Helvetica Neue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Helvetica Neue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/>
          <p:nvPr/>
        </p:nvPicPr>
        <p:blipFill>
          <a:blip r:embed="rId15"/>
          <a:stretch/>
        </p:blipFill>
        <p:spPr>
          <a:xfrm>
            <a:off x="360" y="0"/>
            <a:ext cx="360" cy="3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40" name="Object 2"/>
          <p:cNvGraphicFramePr/>
          <p:nvPr/>
        </p:nvGraphicFramePr>
        <p:xfrm>
          <a:off x="4320" y="3240"/>
          <a:ext cx="3960" cy="2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16" imgW="0" imgH="0" progId="TCLayout.ActiveDocument.1">
                  <p:embed/>
                </p:oleObj>
              </mc:Choice>
              <mc:Fallback>
                <p:oleObj r:id="rId16" imgW="0" imgH="0" progId="TCLayout.ActiveDocument.1">
                  <p:embed/>
                  <p:pic>
                    <p:nvPicPr>
                      <p:cNvPr id="41" name="Object 2"/>
                      <p:cNvPicPr/>
                      <p:nvPr/>
                    </p:nvPicPr>
                    <p:blipFill>
                      <a:blip r:embed="rId15"/>
                      <a:stretch/>
                    </p:blipFill>
                    <p:spPr>
                      <a:xfrm>
                        <a:off x="4320" y="3240"/>
                        <a:ext cx="3960" cy="28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689120" y="355680"/>
            <a:ext cx="21005280" cy="228564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1200" b="0" strike="noStrike" spc="-1">
                <a:solidFill>
                  <a:srgbClr val="000000"/>
                </a:solidFill>
                <a:latin typeface="Helvetica Neue Medium"/>
                <a:ea typeface="Helvetica Neue Medium"/>
              </a:rPr>
              <a:t>Click to edit master title style</a:t>
            </a:r>
            <a:endParaRPr lang="ru-RU" sz="112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3" name="Slide Number"/>
          <p:cNvSpPr/>
          <p:nvPr/>
        </p:nvSpPr>
        <p:spPr>
          <a:xfrm>
            <a:off x="22833720" y="13223880"/>
            <a:ext cx="1261440" cy="36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fld id="{3DD1DF7C-15A0-46F0-8778-3B494A850353}" type="slidenum">
              <a:rPr lang="ru-RU" sz="2040" b="1" strike="noStrike" spc="-1">
                <a:solidFill>
                  <a:srgbClr val="808080"/>
                </a:solidFill>
                <a:latin typeface="Helvetica Neue Medium"/>
                <a:ea typeface="Helvetica Neue"/>
              </a:rPr>
              <a:t>‹#›</a:t>
            </a:fld>
            <a:endParaRPr lang="ru-RU" sz="2040" b="0" strike="noStrike" spc="-1">
              <a:latin typeface="XO Oriel"/>
            </a:endParaRPr>
          </a:p>
        </p:txBody>
      </p:sp>
      <p:pic>
        <p:nvPicPr>
          <p:cNvPr id="44" name="Рисунок 43"/>
          <p:cNvPicPr/>
          <p:nvPr/>
        </p:nvPicPr>
        <p:blipFill>
          <a:blip r:embed="rId15"/>
          <a:stretch/>
        </p:blipFill>
        <p:spPr>
          <a:xfrm>
            <a:off x="360" y="0"/>
            <a:ext cx="360" cy="360"/>
          </a:xfrm>
          <a:prstGeom prst="rect">
            <a:avLst/>
          </a:prstGeom>
          <a:ln w="0">
            <a:noFill/>
          </a:ln>
        </p:spPr>
      </p:pic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5200" b="0" strike="noStrike" spc="-1">
                <a:solidFill>
                  <a:srgbClr val="000000"/>
                </a:solidFill>
                <a:latin typeface="Helvetica Neue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5200" b="0" strike="noStrike" spc="-1">
                <a:solidFill>
                  <a:srgbClr val="000000"/>
                </a:solidFill>
                <a:latin typeface="Helvetica Neue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5200" b="0" strike="noStrike" spc="-1">
                <a:solidFill>
                  <a:srgbClr val="000000"/>
                </a:solidFill>
                <a:latin typeface="Helvetica Neue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5200" b="0" strike="noStrike" spc="-1">
                <a:solidFill>
                  <a:srgbClr val="000000"/>
                </a:solidFill>
                <a:latin typeface="Helvetica Neue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Helvetica Neue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Helvetica Neue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Helvetica Neue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/>
          <p:cNvPicPr/>
          <p:nvPr/>
        </p:nvPicPr>
        <p:blipFill>
          <a:blip r:embed="rId15"/>
          <a:stretch/>
        </p:blipFill>
        <p:spPr>
          <a:xfrm>
            <a:off x="360" y="0"/>
            <a:ext cx="431640" cy="317520"/>
          </a:xfrm>
          <a:prstGeom prst="rect">
            <a:avLst/>
          </a:prstGeom>
          <a:ln w="0">
            <a:noFill/>
          </a:ln>
        </p:spPr>
      </p:pic>
      <p:pic>
        <p:nvPicPr>
          <p:cNvPr id="83" name="Рисунок 82"/>
          <p:cNvPicPr/>
          <p:nvPr/>
        </p:nvPicPr>
        <p:blipFill>
          <a:blip r:embed="rId16"/>
          <a:stretch/>
        </p:blipFill>
        <p:spPr>
          <a:xfrm>
            <a:off x="360" y="0"/>
            <a:ext cx="360" cy="3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84" name="Object 1"/>
          <p:cNvGraphicFramePr/>
          <p:nvPr/>
        </p:nvGraphicFramePr>
        <p:xfrm>
          <a:off x="0" y="0"/>
          <a:ext cx="431640" cy="323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17" imgW="0" imgH="0" progId="TCLayout.ActiveDocument.1">
                  <p:embed/>
                </p:oleObj>
              </mc:Choice>
              <mc:Fallback>
                <p:oleObj r:id="rId17" imgW="0" imgH="0" progId="TCLayout.ActiveDocument.1">
                  <p:embed/>
                  <p:pic>
                    <p:nvPicPr>
                      <p:cNvPr id="85" name="Object 1"/>
                      <p:cNvPicPr/>
                      <p:nvPr/>
                    </p:nvPicPr>
                    <p:blipFill>
                      <a:blip r:embed="rId15"/>
                      <a:stretch/>
                    </p:blipFill>
                    <p:spPr>
                      <a:xfrm>
                        <a:off x="0" y="0"/>
                        <a:ext cx="431640" cy="32364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Rectangle 5" hidden="1"/>
          <p:cNvSpPr/>
          <p:nvPr/>
        </p:nvSpPr>
        <p:spPr>
          <a:xfrm>
            <a:off x="0" y="0"/>
            <a:ext cx="431640" cy="323640"/>
          </a:xfrm>
          <a:prstGeom prst="rect">
            <a:avLst/>
          </a:prstGeom>
          <a:solidFill>
            <a:schemeClr val="bg2"/>
          </a:solidFill>
          <a:ln w="9525">
            <a:solidFill>
              <a:srgbClr val="80808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1. On-page tracker" hidden="1"/>
          <p:cNvSpPr/>
          <p:nvPr/>
        </p:nvSpPr>
        <p:spPr>
          <a:xfrm>
            <a:off x="264600" y="92520"/>
            <a:ext cx="1368360" cy="30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cap="all" spc="-1">
                <a:solidFill>
                  <a:srgbClr val="808080"/>
                </a:solidFill>
                <a:latin typeface="Helvetica Neue"/>
                <a:ea typeface="Helvetica Neue"/>
              </a:rPr>
              <a:t>Tracker</a:t>
            </a:r>
            <a:endParaRPr lang="ru-RU" sz="2000" b="0" strike="noStrike" spc="-1">
              <a:latin typeface="XO Oriel"/>
            </a:endParaRPr>
          </a:p>
        </p:txBody>
      </p:sp>
      <p:sp>
        <p:nvSpPr>
          <p:cNvPr id="88" name="3. Unit of measure" hidden="1"/>
          <p:cNvSpPr/>
          <p:nvPr/>
        </p:nvSpPr>
        <p:spPr>
          <a:xfrm>
            <a:off x="324000" y="1359360"/>
            <a:ext cx="20737800" cy="67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400" b="1" strike="noStrike" spc="-1">
                <a:solidFill>
                  <a:srgbClr val="808080"/>
                </a:solidFill>
                <a:latin typeface="Arial"/>
                <a:ea typeface="Helvetica Neue"/>
              </a:rPr>
              <a:t>Unit of measure</a:t>
            </a:r>
            <a:endParaRPr lang="ru-RU" sz="4400" b="0" strike="noStrike" spc="-1">
              <a:latin typeface="XO Oriel"/>
            </a:endParaRPr>
          </a:p>
        </p:txBody>
      </p:sp>
      <p:grpSp>
        <p:nvGrpSpPr>
          <p:cNvPr id="89" name="Slide Elements"/>
          <p:cNvGrpSpPr/>
          <p:nvPr/>
        </p:nvGrpSpPr>
        <p:grpSpPr>
          <a:xfrm>
            <a:off x="324000" y="12892680"/>
            <a:ext cx="23450760" cy="639000"/>
            <a:chOff x="324000" y="12892680"/>
            <a:chExt cx="23450760" cy="639000"/>
          </a:xfrm>
        </p:grpSpPr>
        <p:sp>
          <p:nvSpPr>
            <p:cNvPr id="90" name="4. Footnote"/>
            <p:cNvSpPr/>
            <p:nvPr/>
          </p:nvSpPr>
          <p:spPr>
            <a:xfrm>
              <a:off x="324000" y="12892680"/>
              <a:ext cx="23450760" cy="305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spAutoFit/>
            </a:bodyPr>
            <a:lstStyle/>
            <a:p>
              <a:pPr marL="104760" indent="-104760"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ru-RU" sz="2000" b="1" strike="noStrike" spc="-1">
                  <a:solidFill>
                    <a:srgbClr val="808080"/>
                  </a:solidFill>
                  <a:latin typeface="Arial"/>
                  <a:ea typeface="Helvetica Neue"/>
                </a:rPr>
                <a:t>1 Footnote</a:t>
              </a:r>
              <a:endParaRPr lang="ru-RU" sz="2000" b="0" strike="noStrike" spc="-1">
                <a:latin typeface="XO Oriel"/>
              </a:endParaRPr>
            </a:p>
          </p:txBody>
        </p:sp>
        <p:sp>
          <p:nvSpPr>
            <p:cNvPr id="91" name="5. Source"/>
            <p:cNvSpPr/>
            <p:nvPr/>
          </p:nvSpPr>
          <p:spPr>
            <a:xfrm>
              <a:off x="324000" y="13226400"/>
              <a:ext cx="19469880" cy="305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spAutoFit/>
            </a:bodyPr>
            <a:lstStyle/>
            <a:p>
              <a:pPr marL="1653120" indent="-1653120"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ru-RU" sz="2000" b="1" strike="noStrike" spc="-1">
                  <a:solidFill>
                    <a:srgbClr val="808080"/>
                  </a:solidFill>
                  <a:latin typeface="Helvetica Neue"/>
                  <a:ea typeface="Helvetica Neue"/>
                </a:rPr>
                <a:t>ИСТОЧНИК: источник</a:t>
              </a:r>
              <a:endParaRPr lang="ru-RU" sz="2000" b="0" strike="noStrike" spc="-1">
                <a:latin typeface="XO Oriel"/>
              </a:endParaRPr>
            </a:p>
          </p:txBody>
        </p:sp>
      </p:grpSp>
      <p:grpSp>
        <p:nvGrpSpPr>
          <p:cNvPr id="92" name="ACET"/>
          <p:cNvGrpSpPr/>
          <p:nvPr/>
        </p:nvGrpSpPr>
        <p:grpSpPr>
          <a:xfrm>
            <a:off x="3952440" y="2610360"/>
            <a:ext cx="11602080" cy="995760"/>
            <a:chOff x="3952440" y="2610360"/>
            <a:chExt cx="11602080" cy="995760"/>
          </a:xfrm>
        </p:grpSpPr>
        <p:sp>
          <p:nvSpPr>
            <p:cNvPr id="93" name="AutoShape 249"/>
            <p:cNvSpPr/>
            <p:nvPr/>
          </p:nvSpPr>
          <p:spPr>
            <a:xfrm>
              <a:off x="3952440" y="3603240"/>
              <a:ext cx="11602080" cy="2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0A289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" name="AutoShape 250"/>
            <p:cNvSpPr/>
            <p:nvPr/>
          </p:nvSpPr>
          <p:spPr>
            <a:xfrm>
              <a:off x="3952440" y="2610360"/>
              <a:ext cx="11602080" cy="99288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18360" anchor="b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ru-RU" sz="3200" b="1" strike="noStrike" spc="-1">
                  <a:solidFill>
                    <a:srgbClr val="0A2896"/>
                  </a:solidFill>
                  <a:latin typeface="Helvetica Neue"/>
                  <a:ea typeface="Helvetica Neue"/>
                </a:rPr>
                <a:t>Название документа</a:t>
              </a:r>
              <a:endParaRPr lang="ru-RU" sz="3200" b="0" strike="noStrike" spc="-1">
                <a:latin typeface="XO Oriel"/>
              </a:endParaRPr>
            </a:p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ru-RU" sz="3200" b="1" strike="noStrike" spc="-1">
                  <a:solidFill>
                    <a:srgbClr val="808080"/>
                  </a:solidFill>
                  <a:latin typeface="Helvetica Neue"/>
                  <a:ea typeface="Helvetica Neue"/>
                </a:rPr>
                <a:t>Unit of measure</a:t>
              </a:r>
              <a:endParaRPr lang="ru-RU" sz="3200" b="0" strike="noStrike" spc="-1">
                <a:latin typeface="XO Oriel"/>
              </a:endParaRPr>
            </a:p>
          </p:txBody>
        </p:sp>
      </p:grpSp>
      <p:grpSp>
        <p:nvGrpSpPr>
          <p:cNvPr id="95" name="McKSticker"/>
          <p:cNvGrpSpPr/>
          <p:nvPr/>
        </p:nvGrpSpPr>
        <p:grpSpPr>
          <a:xfrm>
            <a:off x="22553280" y="1361880"/>
            <a:ext cx="1287360" cy="370800"/>
            <a:chOff x="22553280" y="1361880"/>
            <a:chExt cx="1287360" cy="370800"/>
          </a:xfrm>
        </p:grpSpPr>
        <p:sp>
          <p:nvSpPr>
            <p:cNvPr id="96" name="StickerRectangle"/>
            <p:cNvSpPr/>
            <p:nvPr/>
          </p:nvSpPr>
          <p:spPr>
            <a:xfrm>
              <a:off x="22553280" y="1361880"/>
              <a:ext cx="1287360" cy="3319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27360" tIns="0" rIns="0" bIns="27360" anchor="t">
              <a:spAutoFit/>
            </a:bodyPr>
            <a:lstStyle/>
            <a:p>
              <a:pPr algn="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ru-RU" sz="2000" b="1" strike="noStrike" spc="-1">
                  <a:solidFill>
                    <a:srgbClr val="808080"/>
                  </a:solidFill>
                  <a:latin typeface="Helvetica Neue"/>
                  <a:ea typeface="Helvetica Neue"/>
                </a:rPr>
                <a:t>STICKER</a:t>
              </a:r>
              <a:endParaRPr lang="ru-RU" sz="2000" b="0" strike="noStrike" spc="-1">
                <a:latin typeface="XO Oriel"/>
              </a:endParaRPr>
            </a:p>
          </p:txBody>
        </p:sp>
        <p:sp>
          <p:nvSpPr>
            <p:cNvPr id="97" name="AutoShape 31"/>
            <p:cNvSpPr/>
            <p:nvPr/>
          </p:nvSpPr>
          <p:spPr>
            <a:xfrm>
              <a:off x="22586760" y="1361880"/>
              <a:ext cx="360" cy="370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808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" name="AutoShape 32"/>
            <p:cNvSpPr/>
            <p:nvPr/>
          </p:nvSpPr>
          <p:spPr>
            <a:xfrm>
              <a:off x="22586760" y="1732320"/>
              <a:ext cx="118800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808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99" name="Изображение 10"/>
          <p:cNvPicPr/>
          <p:nvPr/>
        </p:nvPicPr>
        <p:blipFill>
          <a:blip r:embed="rId18"/>
          <a:srcRect l="11203" t="20667" r="16406" b="28633"/>
          <a:stretch/>
        </p:blipFill>
        <p:spPr>
          <a:xfrm>
            <a:off x="22000680" y="469800"/>
            <a:ext cx="1700280" cy="6800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00" name="Object 2"/>
          <p:cNvGraphicFramePr/>
          <p:nvPr/>
        </p:nvGraphicFramePr>
        <p:xfrm>
          <a:off x="4320" y="3240"/>
          <a:ext cx="3960" cy="2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19" imgW="0" imgH="0" progId="TCLayout.ActiveDocument.1">
                  <p:embed/>
                </p:oleObj>
              </mc:Choice>
              <mc:Fallback>
                <p:oleObj r:id="rId19" imgW="0" imgH="0" progId="TCLayout.ActiveDocument.1">
                  <p:embed/>
                  <p:pic>
                    <p:nvPicPr>
                      <p:cNvPr id="101" name="Object 2"/>
                      <p:cNvPicPr/>
                      <p:nvPr/>
                    </p:nvPicPr>
                    <p:blipFill>
                      <a:blip r:embed="rId16"/>
                      <a:stretch/>
                    </p:blipFill>
                    <p:spPr>
                      <a:xfrm>
                        <a:off x="4320" y="3240"/>
                        <a:ext cx="3960" cy="28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324000" y="469800"/>
            <a:ext cx="21367440" cy="697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731880" algn="l"/>
              </a:tabLst>
            </a:pPr>
            <a:r>
              <a:rPr lang="en-US" sz="4400" b="1" strike="noStrike" spc="-1">
                <a:solidFill>
                  <a:srgbClr val="0A2896"/>
                </a:solidFill>
                <a:latin typeface="Arial"/>
              </a:rPr>
              <a:t>Click to edit master title style</a:t>
            </a:r>
            <a:endParaRPr lang="ru-RU" sz="44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3" name="Slide Number"/>
          <p:cNvSpPr/>
          <p:nvPr/>
        </p:nvSpPr>
        <p:spPr>
          <a:xfrm>
            <a:off x="22998600" y="13284000"/>
            <a:ext cx="865440" cy="24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fld id="{1A284AB0-FA90-4898-9CD4-3BAAD000083F}" type="slidenum">
              <a:rPr lang="ru-RU" sz="1600" b="1" strike="noStrike" spc="-1">
                <a:solidFill>
                  <a:srgbClr val="808080"/>
                </a:solidFill>
                <a:latin typeface="Arial"/>
                <a:ea typeface="Helvetica Neue"/>
              </a:rPr>
              <a:t>‹#›</a:t>
            </a:fld>
            <a:endParaRPr lang="ru-RU" sz="1600" b="0" strike="noStrike" spc="-1">
              <a:latin typeface="XO Oriel"/>
            </a:endParaRPr>
          </a:p>
        </p:txBody>
      </p:sp>
      <p:pic>
        <p:nvPicPr>
          <p:cNvPr id="104" name="Рисунок 103"/>
          <p:cNvPicPr/>
          <p:nvPr/>
        </p:nvPicPr>
        <p:blipFill>
          <a:blip r:embed="rId15"/>
          <a:stretch/>
        </p:blipFill>
        <p:spPr>
          <a:xfrm>
            <a:off x="360" y="0"/>
            <a:ext cx="431640" cy="317520"/>
          </a:xfrm>
          <a:prstGeom prst="rect">
            <a:avLst/>
          </a:prstGeom>
          <a:ln w="0">
            <a:noFill/>
          </a:ln>
        </p:spPr>
      </p:pic>
      <p:pic>
        <p:nvPicPr>
          <p:cNvPr id="105" name="Рисунок 104"/>
          <p:cNvPicPr/>
          <p:nvPr/>
        </p:nvPicPr>
        <p:blipFill>
          <a:blip r:embed="rId16"/>
          <a:stretch/>
        </p:blipFill>
        <p:spPr>
          <a:xfrm>
            <a:off x="360" y="0"/>
            <a:ext cx="360" cy="360"/>
          </a:xfrm>
          <a:prstGeom prst="rect">
            <a:avLst/>
          </a:prstGeom>
          <a:ln w="0">
            <a:noFill/>
          </a:ln>
        </p:spPr>
      </p:pic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12600">
            <a:noFill/>
          </a:ln>
        </p:spPr>
        <p:txBody>
          <a:bodyPr tIns="91440" bIns="91440" anchor="ctr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8800" b="0" strike="noStrike" spc="-1">
                <a:solidFill>
                  <a:srgbClr val="000000"/>
                </a:solidFill>
                <a:latin typeface="Muller Medium"/>
                <a:ea typeface="Muller Medium"/>
              </a:rPr>
              <a:t>Текст заголовка</a:t>
            </a:r>
            <a:endParaRPr lang="ru-RU" sz="8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21030840" cy="8702280"/>
          </a:xfrm>
          <a:prstGeom prst="rect">
            <a:avLst/>
          </a:prstGeom>
          <a:noFill/>
          <a:ln w="12600">
            <a:noFill/>
          </a:ln>
        </p:spPr>
        <p:txBody>
          <a:bodyPr tIns="91440" bIns="91440" anchor="t">
            <a:noAutofit/>
          </a:bodyPr>
          <a:lstStyle/>
          <a:p>
            <a:pPr marL="457200" indent="-45720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5600" b="0" strike="noStrike" spc="-1">
                <a:solidFill>
                  <a:srgbClr val="000000"/>
                </a:solidFill>
                <a:latin typeface="Muller Regular"/>
                <a:ea typeface="Muller Regular"/>
              </a:rPr>
              <a:t>Уровень текста 1</a:t>
            </a:r>
            <a:endParaRPr lang="ru-RU" sz="5600" b="0" strike="noStrike" spc="-1">
              <a:solidFill>
                <a:srgbClr val="000000"/>
              </a:solidFill>
              <a:latin typeface="Helvetica Neue"/>
            </a:endParaRPr>
          </a:p>
          <a:p>
            <a:pPr marL="990720" lvl="1" indent="-53352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5600" b="0" strike="noStrike" spc="-1">
                <a:solidFill>
                  <a:srgbClr val="000000"/>
                </a:solidFill>
                <a:latin typeface="Muller Regular"/>
                <a:ea typeface="Muller Regular"/>
              </a:rPr>
              <a:t>Уровень текста 2</a:t>
            </a:r>
            <a:endParaRPr lang="ru-RU" sz="5600" b="0" strike="noStrike" spc="-1">
              <a:solidFill>
                <a:srgbClr val="000000"/>
              </a:solidFill>
              <a:latin typeface="Helvetica Neue"/>
            </a:endParaRPr>
          </a:p>
          <a:p>
            <a:pPr marL="1554480" lvl="2" indent="-64008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5600" b="0" strike="noStrike" spc="-1">
                <a:solidFill>
                  <a:srgbClr val="000000"/>
                </a:solidFill>
                <a:latin typeface="Muller Regular"/>
                <a:ea typeface="Muller Regular"/>
              </a:rPr>
              <a:t>Уровень текста 3</a:t>
            </a:r>
            <a:endParaRPr lang="ru-RU" sz="5600" b="0" strike="noStrike" spc="-1">
              <a:solidFill>
                <a:srgbClr val="000000"/>
              </a:solidFill>
              <a:latin typeface="Helvetica Neue"/>
            </a:endParaRPr>
          </a:p>
          <a:p>
            <a:pPr marL="2082960" lvl="3" indent="-71136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5600" b="0" strike="noStrike" spc="-1">
                <a:solidFill>
                  <a:srgbClr val="000000"/>
                </a:solidFill>
                <a:latin typeface="Muller Regular"/>
                <a:ea typeface="Muller Regular"/>
              </a:rPr>
              <a:t>Уровень текста 4</a:t>
            </a:r>
            <a:endParaRPr lang="ru-RU" sz="5600" b="0" strike="noStrike" spc="-1">
              <a:solidFill>
                <a:srgbClr val="000000"/>
              </a:solidFill>
              <a:latin typeface="Helvetica Neue"/>
            </a:endParaRPr>
          </a:p>
          <a:p>
            <a:pPr marL="2540160" lvl="4" indent="-71136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5600" b="0" strike="noStrike" spc="-1">
                <a:solidFill>
                  <a:srgbClr val="000000"/>
                </a:solidFill>
                <a:latin typeface="Muller Regular"/>
                <a:ea typeface="Muller Regular"/>
              </a:rPr>
              <a:t>Уровень текста 5</a:t>
            </a:r>
            <a:endParaRPr lang="ru-RU" sz="56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sldNum" idx="2"/>
          </p:nvPr>
        </p:nvSpPr>
        <p:spPr>
          <a:xfrm>
            <a:off x="22166640" y="12802320"/>
            <a:ext cx="540720" cy="550800"/>
          </a:xfrm>
          <a:prstGeom prst="rect">
            <a:avLst/>
          </a:prstGeom>
          <a:noFill/>
          <a:ln w="12600">
            <a:noFill/>
          </a:ln>
        </p:spPr>
        <p:txBody>
          <a:bodyPr tIns="91440" bIns="9144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ru-RU" sz="2400" b="0" strike="noStrike" spc="-1">
                <a:solidFill>
                  <a:srgbClr val="888888"/>
                </a:solidFill>
                <a:latin typeface="Muller Regular"/>
                <a:ea typeface="Muller Regular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96268203-B9E6-412B-8478-C9DCBE815DB8}" type="slidenum">
              <a:rPr lang="ru-RU" sz="2400" b="0" strike="noStrike" spc="-1">
                <a:solidFill>
                  <a:srgbClr val="888888"/>
                </a:solidFill>
                <a:latin typeface="Muller Regular"/>
                <a:ea typeface="Muller Regular"/>
              </a:rPr>
              <a:t>‹#›</a:t>
            </a:fld>
            <a:endParaRPr lang="ru-RU" sz="2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1676520" y="730080"/>
            <a:ext cx="21030840" cy="2650680"/>
          </a:xfrm>
          <a:prstGeom prst="rect">
            <a:avLst/>
          </a:prstGeom>
          <a:noFill/>
          <a:ln w="12600">
            <a:noFill/>
          </a:ln>
        </p:spPr>
        <p:txBody>
          <a:bodyPr tIns="91440" bIns="91440" anchor="ctr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8800" b="0" strike="noStrike" spc="-1">
                <a:solidFill>
                  <a:srgbClr val="000000"/>
                </a:solidFill>
                <a:latin typeface="Muller Medium"/>
                <a:ea typeface="Muller Medium"/>
              </a:rPr>
              <a:t>Текст заголовка</a:t>
            </a:r>
            <a:endParaRPr lang="ru-RU" sz="8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1676520" y="3651120"/>
            <a:ext cx="21030840" cy="8702280"/>
          </a:xfrm>
          <a:prstGeom prst="rect">
            <a:avLst/>
          </a:prstGeom>
          <a:noFill/>
          <a:ln w="12600">
            <a:noFill/>
          </a:ln>
        </p:spPr>
        <p:txBody>
          <a:bodyPr tIns="91440" bIns="91440" anchor="t">
            <a:noAutofit/>
          </a:bodyPr>
          <a:lstStyle/>
          <a:p>
            <a:pPr marL="457200" indent="-45720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5600" b="0" strike="noStrike" spc="-1">
                <a:solidFill>
                  <a:srgbClr val="000000"/>
                </a:solidFill>
                <a:latin typeface="Muller Regular"/>
                <a:ea typeface="Muller Regular"/>
              </a:rPr>
              <a:t>Уровень текста 1</a:t>
            </a:r>
            <a:endParaRPr lang="ru-RU" sz="5600" b="0" strike="noStrike" spc="-1">
              <a:solidFill>
                <a:srgbClr val="000000"/>
              </a:solidFill>
              <a:latin typeface="Helvetica Neue"/>
            </a:endParaRPr>
          </a:p>
          <a:p>
            <a:pPr marL="990720" lvl="1" indent="-53352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5600" b="0" strike="noStrike" spc="-1">
                <a:solidFill>
                  <a:srgbClr val="000000"/>
                </a:solidFill>
                <a:latin typeface="Muller Regular"/>
                <a:ea typeface="Muller Regular"/>
              </a:rPr>
              <a:t>Уровень текста 2</a:t>
            </a:r>
            <a:endParaRPr lang="ru-RU" sz="5600" b="0" strike="noStrike" spc="-1">
              <a:solidFill>
                <a:srgbClr val="000000"/>
              </a:solidFill>
              <a:latin typeface="Helvetica Neue"/>
            </a:endParaRPr>
          </a:p>
          <a:p>
            <a:pPr marL="1554480" lvl="2" indent="-64008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5600" b="0" strike="noStrike" spc="-1">
                <a:solidFill>
                  <a:srgbClr val="000000"/>
                </a:solidFill>
                <a:latin typeface="Muller Regular"/>
                <a:ea typeface="Muller Regular"/>
              </a:rPr>
              <a:t>Уровень текста 3</a:t>
            </a:r>
            <a:endParaRPr lang="ru-RU" sz="5600" b="0" strike="noStrike" spc="-1">
              <a:solidFill>
                <a:srgbClr val="000000"/>
              </a:solidFill>
              <a:latin typeface="Helvetica Neue"/>
            </a:endParaRPr>
          </a:p>
          <a:p>
            <a:pPr marL="2082960" lvl="3" indent="-71136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5600" b="0" strike="noStrike" spc="-1">
                <a:solidFill>
                  <a:srgbClr val="000000"/>
                </a:solidFill>
                <a:latin typeface="Muller Regular"/>
                <a:ea typeface="Muller Regular"/>
              </a:rPr>
              <a:t>Уровень текста 4</a:t>
            </a:r>
            <a:endParaRPr lang="ru-RU" sz="5600" b="0" strike="noStrike" spc="-1">
              <a:solidFill>
                <a:srgbClr val="000000"/>
              </a:solidFill>
              <a:latin typeface="Helvetica Neue"/>
            </a:endParaRPr>
          </a:p>
          <a:p>
            <a:pPr marL="2540160" lvl="4" indent="-71136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5600" b="0" strike="noStrike" spc="-1">
                <a:solidFill>
                  <a:srgbClr val="000000"/>
                </a:solidFill>
                <a:latin typeface="Muller Regular"/>
                <a:ea typeface="Muller Regular"/>
              </a:rPr>
              <a:t>Уровень текста 5</a:t>
            </a:r>
            <a:endParaRPr lang="ru-RU" sz="56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sldNum" idx="3"/>
          </p:nvPr>
        </p:nvSpPr>
        <p:spPr>
          <a:xfrm>
            <a:off x="22147920" y="12800880"/>
            <a:ext cx="559440" cy="553680"/>
          </a:xfrm>
          <a:prstGeom prst="rect">
            <a:avLst/>
          </a:prstGeom>
          <a:noFill/>
          <a:ln w="12600">
            <a:noFill/>
          </a:ln>
        </p:spPr>
        <p:txBody>
          <a:bodyPr tIns="91440" bIns="9144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ru-RU" sz="2400" b="0" strike="noStrike" spc="-1">
                <a:solidFill>
                  <a:srgbClr val="888888"/>
                </a:solidFill>
                <a:latin typeface="Muller Regular"/>
                <a:ea typeface="Muller Regular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494BA387-3DE2-4745-8B39-B24572EE6BBF}" type="slidenum">
              <a:rPr lang="ru-RU" sz="2400" b="0" strike="noStrike" spc="-1">
                <a:solidFill>
                  <a:srgbClr val="888888"/>
                </a:solidFill>
                <a:latin typeface="Muller Regular"/>
                <a:ea typeface="Muller Regular"/>
              </a:rPr>
              <a:t>‹#›</a:t>
            </a:fld>
            <a:endParaRPr lang="ru-RU" sz="2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w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Рисунок 5"/>
          <p:cNvPicPr/>
          <p:nvPr/>
        </p:nvPicPr>
        <p:blipFill>
          <a:blip r:embed="rId2"/>
          <a:srcRect t="9390" r="9387"/>
          <a:stretch/>
        </p:blipFill>
        <p:spPr>
          <a:xfrm>
            <a:off x="0" y="0"/>
            <a:ext cx="24383520" cy="14135400"/>
          </a:xfrm>
          <a:prstGeom prst="rect">
            <a:avLst/>
          </a:prstGeom>
          <a:ln w="0">
            <a:noFill/>
          </a:ln>
        </p:spPr>
      </p:pic>
      <p:sp>
        <p:nvSpPr>
          <p:cNvPr id="228" name="Прямоугольник 10"/>
          <p:cNvSpPr/>
          <p:nvPr/>
        </p:nvSpPr>
        <p:spPr>
          <a:xfrm>
            <a:off x="984600" y="9252720"/>
            <a:ext cx="1593144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7200" b="1" strike="noStrike" spc="-1">
                <a:solidFill>
                  <a:srgbClr val="FFFFFF"/>
                </a:solidFill>
                <a:latin typeface="VTB Group Bold"/>
                <a:ea typeface="Helvetica Neue Medium"/>
              </a:rPr>
              <a:t>Стажировка </a:t>
            </a:r>
            <a:r>
              <a:rPr lang="ru-RU" sz="7200" b="0" strike="noStrike" spc="-1">
                <a:solidFill>
                  <a:srgbClr val="FFFFFF"/>
                </a:solidFill>
                <a:latin typeface="VTB Group Bold"/>
                <a:ea typeface="Helvetica Neue Medium"/>
              </a:rPr>
              <a:t>ВТБ Юниор </a:t>
            </a:r>
            <a:endParaRPr lang="ru-RU" sz="7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7200" b="0" strike="noStrike" spc="-1">
                <a:solidFill>
                  <a:srgbClr val="FFFFFF"/>
                </a:solidFill>
                <a:latin typeface="VTB Group Bold"/>
                <a:ea typeface="Helvetica Neue Medium"/>
              </a:rPr>
              <a:t>в сети банка</a:t>
            </a:r>
            <a:endParaRPr lang="ru-RU" sz="7200" b="0" strike="noStrike" spc="-1">
              <a:latin typeface="XO Oriel"/>
            </a:endParaRPr>
          </a:p>
        </p:txBody>
      </p:sp>
      <p:pic>
        <p:nvPicPr>
          <p:cNvPr id="229" name="Рисунок 7"/>
          <p:cNvPicPr/>
          <p:nvPr/>
        </p:nvPicPr>
        <p:blipFill>
          <a:blip r:embed="rId3"/>
          <a:stretch/>
        </p:blipFill>
        <p:spPr>
          <a:xfrm>
            <a:off x="185760" y="467280"/>
            <a:ext cx="4173840" cy="2390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E1DFF"/>
            </a:gs>
            <a:gs pos="100000">
              <a:srgbClr val="092082"/>
            </a:gs>
          </a:gsLst>
          <a:lin ang="135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Линия"/>
          <p:cNvSpPr/>
          <p:nvPr/>
        </p:nvSpPr>
        <p:spPr>
          <a:xfrm>
            <a:off x="2072160" y="2478600"/>
            <a:ext cx="0" cy="11800440"/>
          </a:xfrm>
          <a:prstGeom prst="line">
            <a:avLst/>
          </a:prstGeom>
          <a:ln w="63500">
            <a:solidFill>
              <a:srgbClr val="1A9FD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Кружок"/>
          <p:cNvSpPr/>
          <p:nvPr/>
        </p:nvSpPr>
        <p:spPr>
          <a:xfrm>
            <a:off x="865800" y="1433160"/>
            <a:ext cx="2412720" cy="2412720"/>
          </a:xfrm>
          <a:prstGeom prst="ellipse">
            <a:avLst/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TextBox 25"/>
          <p:cNvSpPr/>
          <p:nvPr/>
        </p:nvSpPr>
        <p:spPr>
          <a:xfrm>
            <a:off x="1419480" y="2370240"/>
            <a:ext cx="1305720" cy="731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algn="ctr">
              <a:lnSpc>
                <a:spcPct val="8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6000" b="1" strike="noStrike" spc="-60">
                <a:solidFill>
                  <a:srgbClr val="00A1E2"/>
                </a:solidFill>
                <a:latin typeface="VTB Group Cond Book"/>
                <a:ea typeface="VTB Group Cond Book"/>
              </a:rPr>
              <a:t>01</a:t>
            </a:r>
            <a:endParaRPr lang="ru-RU" sz="6000" b="0" strike="noStrike" spc="-1">
              <a:latin typeface="XO Oriel"/>
            </a:endParaRPr>
          </a:p>
        </p:txBody>
      </p:sp>
      <p:sp>
        <p:nvSpPr>
          <p:cNvPr id="367" name="Кружок"/>
          <p:cNvSpPr/>
          <p:nvPr/>
        </p:nvSpPr>
        <p:spPr>
          <a:xfrm>
            <a:off x="865800" y="5651640"/>
            <a:ext cx="2412720" cy="2412720"/>
          </a:xfrm>
          <a:prstGeom prst="ellipse">
            <a:avLst/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TextBox 25"/>
          <p:cNvSpPr/>
          <p:nvPr/>
        </p:nvSpPr>
        <p:spPr>
          <a:xfrm>
            <a:off x="1419480" y="6608520"/>
            <a:ext cx="1305720" cy="731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algn="ctr">
              <a:lnSpc>
                <a:spcPct val="8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6000" b="1" strike="noStrike" spc="-60">
                <a:solidFill>
                  <a:srgbClr val="00A1E2"/>
                </a:solidFill>
                <a:latin typeface="VTB Group Cond Book"/>
                <a:ea typeface="VTB Group Cond Book"/>
              </a:rPr>
              <a:t>02</a:t>
            </a:r>
            <a:endParaRPr lang="ru-RU" sz="6000" b="0" strike="noStrike" spc="-1">
              <a:latin typeface="XO Oriel"/>
            </a:endParaRPr>
          </a:p>
        </p:txBody>
      </p:sp>
      <p:sp>
        <p:nvSpPr>
          <p:cNvPr id="369" name="Кружок"/>
          <p:cNvSpPr/>
          <p:nvPr/>
        </p:nvSpPr>
        <p:spPr>
          <a:xfrm>
            <a:off x="865800" y="9869760"/>
            <a:ext cx="2412720" cy="2412720"/>
          </a:xfrm>
          <a:prstGeom prst="ellipse">
            <a:avLst/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TextBox 25"/>
          <p:cNvSpPr/>
          <p:nvPr/>
        </p:nvSpPr>
        <p:spPr>
          <a:xfrm>
            <a:off x="1419480" y="10826640"/>
            <a:ext cx="1305720" cy="731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algn="ctr">
              <a:lnSpc>
                <a:spcPct val="8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6000" b="1" strike="noStrike" spc="-60">
                <a:solidFill>
                  <a:srgbClr val="00A1E2"/>
                </a:solidFill>
                <a:latin typeface="VTB Group Cond Book"/>
                <a:ea typeface="VTB Group Cond Book"/>
              </a:rPr>
              <a:t>03</a:t>
            </a:r>
            <a:endParaRPr lang="ru-RU" sz="6000" b="0" strike="noStrike" spc="-1">
              <a:latin typeface="XO Oriel"/>
            </a:endParaRPr>
          </a:p>
        </p:txBody>
      </p:sp>
      <p:sp>
        <p:nvSpPr>
          <p:cNvPr id="371" name="TextBox 25"/>
          <p:cNvSpPr/>
          <p:nvPr/>
        </p:nvSpPr>
        <p:spPr>
          <a:xfrm>
            <a:off x="3828960" y="2018880"/>
            <a:ext cx="5079600" cy="878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3600" b="1" strike="noStrike" spc="-35">
                <a:solidFill>
                  <a:srgbClr val="FFFFFF"/>
                </a:solidFill>
                <a:latin typeface="VTB Group Cond Light"/>
                <a:ea typeface="VTB Group Cond Book"/>
              </a:rPr>
              <a:t>Приём </a:t>
            </a:r>
            <a:r>
              <a:rPr sz="3600"/>
              <a:t/>
            </a:r>
            <a:br>
              <a:rPr sz="3600"/>
            </a:br>
            <a:r>
              <a:rPr lang="ru-RU" sz="3600" b="1" strike="noStrike" spc="-35">
                <a:solidFill>
                  <a:srgbClr val="FFFFFF"/>
                </a:solidFill>
                <a:latin typeface="VTB Group Cond Light"/>
                <a:ea typeface="VTB Group Cond Book"/>
              </a:rPr>
              <a:t>заявок</a:t>
            </a:r>
            <a:endParaRPr lang="ru-RU" sz="3600" b="0" strike="noStrike" spc="-1">
              <a:latin typeface="XO Oriel"/>
            </a:endParaRPr>
          </a:p>
        </p:txBody>
      </p:sp>
      <p:sp>
        <p:nvSpPr>
          <p:cNvPr id="372" name="Отправьте своё резюме на сайт ВТБ"/>
          <p:cNvSpPr/>
          <p:nvPr/>
        </p:nvSpPr>
        <p:spPr>
          <a:xfrm>
            <a:off x="3828960" y="2972520"/>
            <a:ext cx="4475160" cy="487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3200" b="0" strike="noStrike" spc="-29">
                <a:solidFill>
                  <a:srgbClr val="FFFFFF"/>
                </a:solidFill>
                <a:latin typeface="VTB Group Cond Light"/>
                <a:ea typeface="VTB Group Cond Book"/>
              </a:rPr>
              <a:t>Отправьте своё резюме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373" name="TextBox 25"/>
          <p:cNvSpPr/>
          <p:nvPr/>
        </p:nvSpPr>
        <p:spPr>
          <a:xfrm>
            <a:off x="3828960" y="6027480"/>
            <a:ext cx="4826160" cy="878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3600" b="1" strike="noStrike" spc="-35">
                <a:solidFill>
                  <a:srgbClr val="FFFFFF"/>
                </a:solidFill>
                <a:latin typeface="VTB Group Cond Light"/>
                <a:ea typeface="VTB Group Cond Book"/>
              </a:rPr>
              <a:t>Скрининг резюме </a:t>
            </a:r>
            <a:r>
              <a:rPr sz="3600"/>
              <a:t/>
            </a:r>
            <a:br>
              <a:rPr sz="3600"/>
            </a:br>
            <a:r>
              <a:rPr lang="ru-RU" sz="3600" b="1" strike="noStrike" spc="-35">
                <a:solidFill>
                  <a:srgbClr val="FFFFFF"/>
                </a:solidFill>
                <a:latin typeface="VTB Group Cond Light"/>
                <a:ea typeface="VTB Group Cond Book"/>
              </a:rPr>
              <a:t>и интервью с </a:t>
            </a:r>
            <a:r>
              <a:rPr lang="en-US" sz="3600" b="1" strike="noStrike" spc="-35">
                <a:solidFill>
                  <a:srgbClr val="FFFFFF"/>
                </a:solidFill>
                <a:latin typeface="VTB Group Cond Light"/>
                <a:ea typeface="VTB Group Cond Book"/>
              </a:rPr>
              <a:t>HR</a:t>
            </a:r>
            <a:endParaRPr lang="ru-RU" sz="3600" b="0" strike="noStrike" spc="-1">
              <a:latin typeface="XO Oriel"/>
            </a:endParaRPr>
          </a:p>
        </p:txBody>
      </p:sp>
      <p:sp>
        <p:nvSpPr>
          <p:cNvPr id="374" name="Устно ответьте на вопросы о себе"/>
          <p:cNvSpPr/>
          <p:nvPr/>
        </p:nvSpPr>
        <p:spPr>
          <a:xfrm>
            <a:off x="3828960" y="7134840"/>
            <a:ext cx="4241160" cy="975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3200" b="0" strike="noStrike" spc="-29">
                <a:solidFill>
                  <a:srgbClr val="FFFFFF"/>
                </a:solidFill>
                <a:latin typeface="VTB Group Cond Light"/>
                <a:ea typeface="VTB Group Cond Book"/>
              </a:rPr>
              <a:t>Устно ответьте на вопросы о себе 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375" name="TextBox 25"/>
          <p:cNvSpPr/>
          <p:nvPr/>
        </p:nvSpPr>
        <p:spPr>
          <a:xfrm>
            <a:off x="3802320" y="10690920"/>
            <a:ext cx="5079600" cy="4392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3600" b="1" strike="noStrike" spc="-35">
                <a:solidFill>
                  <a:srgbClr val="FFFFFF"/>
                </a:solidFill>
                <a:latin typeface="VTB Group Cond Light"/>
                <a:ea typeface="VTB Group Cond Book"/>
              </a:rPr>
              <a:t>Видеоинтервью</a:t>
            </a:r>
            <a:endParaRPr lang="ru-RU" sz="3600" b="0" strike="noStrike" spc="-1">
              <a:latin typeface="XO Oriel"/>
            </a:endParaRPr>
          </a:p>
        </p:txBody>
      </p:sp>
      <p:sp>
        <p:nvSpPr>
          <p:cNvPr id="376" name="Анализируйте вербальную и цифровую информацию"/>
          <p:cNvSpPr/>
          <p:nvPr/>
        </p:nvSpPr>
        <p:spPr>
          <a:xfrm>
            <a:off x="3802320" y="11359440"/>
            <a:ext cx="4964040" cy="19494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3200" b="0" strike="noStrike" spc="-29">
                <a:solidFill>
                  <a:srgbClr val="FFFFFF"/>
                </a:solidFill>
                <a:latin typeface="VTB Group Cond Light"/>
                <a:ea typeface="VTB Group Cond Book"/>
              </a:rPr>
              <a:t>Ответьте на вопросы о себе на специализированной платформе </a:t>
            </a:r>
            <a:endParaRPr lang="ru-RU" sz="3200" b="0" strike="noStrike" spc="-1">
              <a:latin typeface="XO Oriel"/>
            </a:endParaRPr>
          </a:p>
        </p:txBody>
      </p:sp>
      <p:pic>
        <p:nvPicPr>
          <p:cNvPr id="377" name="Рисунок 2"/>
          <p:cNvPicPr/>
          <p:nvPr/>
        </p:nvPicPr>
        <p:blipFill>
          <a:blip r:embed="rId2"/>
          <a:stretch/>
        </p:blipFill>
        <p:spPr>
          <a:xfrm>
            <a:off x="12638880" y="2478600"/>
            <a:ext cx="10606320" cy="11570400"/>
          </a:xfrm>
          <a:prstGeom prst="rect">
            <a:avLst/>
          </a:prstGeom>
          <a:ln w="0">
            <a:noFill/>
          </a:ln>
        </p:spPr>
      </p:pic>
      <p:sp>
        <p:nvSpPr>
          <p:cNvPr id="378" name="Заголовок 1"/>
          <p:cNvSpPr/>
          <p:nvPr/>
        </p:nvSpPr>
        <p:spPr>
          <a:xfrm>
            <a:off x="10667880" y="1166760"/>
            <a:ext cx="1257696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6000" b="0" strike="noStrike" spc="-1">
                <a:solidFill>
                  <a:srgbClr val="FFFFFF"/>
                </a:solidFill>
                <a:latin typeface="VTB Group Bold"/>
                <a:ea typeface="Helvetica Neue Medium"/>
              </a:rPr>
              <a:t>Пройдите 5 этапов отбора</a:t>
            </a:r>
            <a:endParaRPr lang="ru-RU" sz="60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E1DFF"/>
            </a:gs>
            <a:gs pos="100000">
              <a:srgbClr val="092082"/>
            </a:gs>
          </a:gsLst>
          <a:lin ang="135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Рисунок 2"/>
          <p:cNvPicPr/>
          <p:nvPr/>
        </p:nvPicPr>
        <p:blipFill>
          <a:blip r:embed="rId2"/>
          <a:stretch/>
        </p:blipFill>
        <p:spPr>
          <a:xfrm>
            <a:off x="12638880" y="2478600"/>
            <a:ext cx="10606320" cy="11570400"/>
          </a:xfrm>
          <a:prstGeom prst="rect">
            <a:avLst/>
          </a:prstGeom>
          <a:ln w="0">
            <a:noFill/>
          </a:ln>
        </p:spPr>
      </p:pic>
      <p:sp>
        <p:nvSpPr>
          <p:cNvPr id="380" name="Заголовок 1"/>
          <p:cNvSpPr/>
          <p:nvPr/>
        </p:nvSpPr>
        <p:spPr>
          <a:xfrm>
            <a:off x="10667880" y="1166760"/>
            <a:ext cx="1257696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6000" b="0" strike="noStrike" spc="-1">
                <a:solidFill>
                  <a:srgbClr val="FFFFFF"/>
                </a:solidFill>
                <a:latin typeface="VTB Group Bold"/>
                <a:ea typeface="Helvetica Neue Medium"/>
              </a:rPr>
              <a:t>Пройдите 5 этапов отбора</a:t>
            </a:r>
            <a:endParaRPr lang="ru-RU" sz="6000" b="0" strike="noStrike" spc="-1">
              <a:latin typeface="XO Oriel"/>
            </a:endParaRPr>
          </a:p>
        </p:txBody>
      </p:sp>
      <p:sp>
        <p:nvSpPr>
          <p:cNvPr id="381" name="Линия"/>
          <p:cNvSpPr/>
          <p:nvPr/>
        </p:nvSpPr>
        <p:spPr>
          <a:xfrm>
            <a:off x="2318040" y="-533160"/>
            <a:ext cx="0" cy="11800080"/>
          </a:xfrm>
          <a:prstGeom prst="line">
            <a:avLst/>
          </a:prstGeom>
          <a:ln w="63500">
            <a:solidFill>
              <a:srgbClr val="1A9FD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2" name="Кружок"/>
          <p:cNvSpPr/>
          <p:nvPr/>
        </p:nvSpPr>
        <p:spPr>
          <a:xfrm>
            <a:off x="1112040" y="1433160"/>
            <a:ext cx="2412720" cy="2412720"/>
          </a:xfrm>
          <a:prstGeom prst="ellipse">
            <a:avLst/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3" name="TextBox 25"/>
          <p:cNvSpPr/>
          <p:nvPr/>
        </p:nvSpPr>
        <p:spPr>
          <a:xfrm>
            <a:off x="1665360" y="2370240"/>
            <a:ext cx="1305720" cy="731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algn="ctr">
              <a:lnSpc>
                <a:spcPct val="8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6000" b="1" strike="noStrike" spc="-60">
                <a:solidFill>
                  <a:srgbClr val="00A1E2"/>
                </a:solidFill>
                <a:latin typeface="VTB Group Cond Book"/>
                <a:ea typeface="VTB Group Cond Book"/>
              </a:rPr>
              <a:t>04</a:t>
            </a:r>
            <a:endParaRPr lang="ru-RU" sz="6000" b="0" strike="noStrike" spc="-1">
              <a:latin typeface="XO Oriel"/>
            </a:endParaRPr>
          </a:p>
        </p:txBody>
      </p:sp>
      <p:sp>
        <p:nvSpPr>
          <p:cNvPr id="384" name="Кружок"/>
          <p:cNvSpPr/>
          <p:nvPr/>
        </p:nvSpPr>
        <p:spPr>
          <a:xfrm>
            <a:off x="1112040" y="5651640"/>
            <a:ext cx="2412720" cy="2412720"/>
          </a:xfrm>
          <a:prstGeom prst="ellipse">
            <a:avLst/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Сквиркл"/>
          <p:cNvSpPr/>
          <p:nvPr/>
        </p:nvSpPr>
        <p:spPr>
          <a:xfrm>
            <a:off x="1112040" y="9869760"/>
            <a:ext cx="8936640" cy="241272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TextBox 25"/>
          <p:cNvSpPr/>
          <p:nvPr/>
        </p:nvSpPr>
        <p:spPr>
          <a:xfrm>
            <a:off x="1665360" y="6608520"/>
            <a:ext cx="1305720" cy="731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algn="ctr">
              <a:lnSpc>
                <a:spcPct val="8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6000" b="1" strike="noStrike" spc="-60">
                <a:solidFill>
                  <a:srgbClr val="00A1E2"/>
                </a:solidFill>
                <a:latin typeface="VTB Group Cond Book"/>
                <a:ea typeface="VTB Group Cond Book"/>
              </a:rPr>
              <a:t>05</a:t>
            </a:r>
            <a:endParaRPr lang="ru-RU" sz="6000" b="0" strike="noStrike" spc="-1">
              <a:latin typeface="XO Oriel"/>
            </a:endParaRPr>
          </a:p>
        </p:txBody>
      </p:sp>
      <p:sp>
        <p:nvSpPr>
          <p:cNvPr id="387" name="Кружок"/>
          <p:cNvSpPr/>
          <p:nvPr/>
        </p:nvSpPr>
        <p:spPr>
          <a:xfrm>
            <a:off x="1112040" y="9869760"/>
            <a:ext cx="2412720" cy="2412720"/>
          </a:xfrm>
          <a:prstGeom prst="ellipse">
            <a:avLst/>
          </a:prstGeom>
          <a:solidFill>
            <a:srgbClr val="FFFFFF"/>
          </a:solidFill>
          <a:ln w="12700">
            <a:noFill/>
          </a:ln>
          <a:effectLst>
            <a:outerShdw blurRad="698400" dist="316080" rotWithShape="0">
              <a:srgbClr val="000000">
                <a:alpha val="11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8" name="TextBox 25"/>
          <p:cNvSpPr/>
          <p:nvPr/>
        </p:nvSpPr>
        <p:spPr>
          <a:xfrm>
            <a:off x="4201560" y="2106360"/>
            <a:ext cx="5079600" cy="4392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3600" b="1" strike="noStrike" spc="-35">
                <a:solidFill>
                  <a:srgbClr val="FFFFFF"/>
                </a:solidFill>
                <a:latin typeface="VTB Group Cond Light"/>
                <a:ea typeface="VTB Group Cond Book"/>
              </a:rPr>
              <a:t>Онлайн-тестирование</a:t>
            </a:r>
            <a:endParaRPr lang="ru-RU" sz="3600" b="0" strike="noStrike" spc="-1">
              <a:latin typeface="XO Oriel"/>
            </a:endParaRPr>
          </a:p>
        </p:txBody>
      </p:sp>
      <p:sp>
        <p:nvSpPr>
          <p:cNvPr id="389" name="Пройдите групповое тестирование или игру"/>
          <p:cNvSpPr/>
          <p:nvPr/>
        </p:nvSpPr>
        <p:spPr>
          <a:xfrm>
            <a:off x="4201560" y="2762280"/>
            <a:ext cx="4475160" cy="20772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3200" b="0" strike="noStrike" spc="-29">
                <a:solidFill>
                  <a:srgbClr val="FFFFFF"/>
                </a:solidFill>
                <a:latin typeface="VTB Group Cond Light"/>
                <a:ea typeface="VTB Group Cond Book"/>
              </a:rPr>
              <a:t>Пройдите тесты на анализ вербальной и числовой информации</a:t>
            </a:r>
            <a:endParaRPr lang="ru-RU" sz="3200" b="0" strike="noStrike" spc="-1">
              <a:latin typeface="XO Orie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3200" b="0" strike="noStrike" spc="-29">
                <a:solidFill>
                  <a:srgbClr val="FFFFFF"/>
                </a:solidFill>
                <a:latin typeface="VTB Group Cond Light"/>
                <a:ea typeface="VTB Group Cond Book"/>
              </a:rPr>
              <a:t> 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390" name="TextBox 25"/>
          <p:cNvSpPr/>
          <p:nvPr/>
        </p:nvSpPr>
        <p:spPr>
          <a:xfrm>
            <a:off x="4201560" y="5446800"/>
            <a:ext cx="4826160" cy="1316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3600" b="1" strike="noStrike" spc="-35">
                <a:solidFill>
                  <a:srgbClr val="FFFFFF"/>
                </a:solidFill>
                <a:latin typeface="VTB Group Cond Light"/>
                <a:ea typeface="VTB Group Cond Book"/>
              </a:rPr>
              <a:t>Центр оценки или интервью  с нанимающим менеджером</a:t>
            </a:r>
            <a:endParaRPr lang="ru-RU" sz="3600" b="0" strike="noStrike" spc="-1">
              <a:latin typeface="XO Oriel"/>
            </a:endParaRPr>
          </a:p>
        </p:txBody>
      </p:sp>
      <p:sp>
        <p:nvSpPr>
          <p:cNvPr id="391" name="Расскажите о своих знаниях менеджеру отдела"/>
          <p:cNvSpPr/>
          <p:nvPr/>
        </p:nvSpPr>
        <p:spPr>
          <a:xfrm>
            <a:off x="4201560" y="6980760"/>
            <a:ext cx="4964040" cy="1462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3200" b="0" strike="noStrike" spc="-29">
                <a:solidFill>
                  <a:srgbClr val="FFFFFF"/>
                </a:solidFill>
                <a:latin typeface="VTB Group Cond Light"/>
                <a:ea typeface="VTB Group Cond Book"/>
              </a:rPr>
              <a:t>Примите участие в центре оценки и/или интервью с будущем руководителем 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392" name="TextBox 25"/>
          <p:cNvSpPr/>
          <p:nvPr/>
        </p:nvSpPr>
        <p:spPr>
          <a:xfrm>
            <a:off x="4201560" y="10343520"/>
            <a:ext cx="5079600" cy="4392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3600" b="1" strike="noStrike" spc="-35">
                <a:solidFill>
                  <a:srgbClr val="00A2FF"/>
                </a:solidFill>
                <a:latin typeface="VTB Group Cond Light"/>
                <a:ea typeface="VTB Group Cond Book"/>
              </a:rPr>
              <a:t>Получите оффер</a:t>
            </a:r>
            <a:endParaRPr lang="ru-RU" sz="3600" b="0" strike="noStrike" spc="-1">
              <a:latin typeface="XO Oriel"/>
            </a:endParaRPr>
          </a:p>
        </p:txBody>
      </p:sp>
      <p:sp>
        <p:nvSpPr>
          <p:cNvPr id="393" name="Мы рады видеть вас  в наших рядах"/>
          <p:cNvSpPr/>
          <p:nvPr/>
        </p:nvSpPr>
        <p:spPr>
          <a:xfrm>
            <a:off x="4201560" y="10999440"/>
            <a:ext cx="4964040" cy="975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3200" b="0" strike="noStrike" spc="-29">
                <a:solidFill>
                  <a:srgbClr val="000000"/>
                </a:solidFill>
                <a:latin typeface="VTB Group Cond Light"/>
                <a:ea typeface="VTB Group Cond Book"/>
              </a:rPr>
              <a:t>Мы рады видеть вас </a:t>
            </a:r>
            <a:r>
              <a:rPr sz="3200"/>
              <a:t/>
            </a:r>
            <a:br>
              <a:rPr sz="3200"/>
            </a:br>
            <a:r>
              <a:rPr lang="ru-RU" sz="3200" b="0" strike="noStrike" spc="-29">
                <a:solidFill>
                  <a:srgbClr val="000000"/>
                </a:solidFill>
                <a:latin typeface="VTB Group Cond Light"/>
                <a:ea typeface="VTB Group Cond Book"/>
              </a:rPr>
              <a:t>в наших рядах</a:t>
            </a:r>
            <a:endParaRPr lang="ru-RU" sz="3200" b="0" strike="noStrike" spc="-1">
              <a:latin typeface="XO Oriel"/>
            </a:endParaRPr>
          </a:p>
        </p:txBody>
      </p:sp>
      <p:pic>
        <p:nvPicPr>
          <p:cNvPr id="394" name="Рисунок 1"/>
          <p:cNvPicPr/>
          <p:nvPr/>
        </p:nvPicPr>
        <p:blipFill>
          <a:blip r:embed="rId3"/>
          <a:stretch/>
        </p:blipFill>
        <p:spPr>
          <a:xfrm>
            <a:off x="1488600" y="10339200"/>
            <a:ext cx="1662480" cy="1403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E1DFF"/>
            </a:gs>
            <a:gs pos="100000">
              <a:srgbClr val="092082"/>
            </a:gs>
          </a:gsLst>
          <a:lin ang="135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2532240" y="1319040"/>
            <a:ext cx="20081160" cy="2473200"/>
          </a:xfrm>
          <a:prstGeom prst="rect">
            <a:avLst/>
          </a:prstGeom>
          <a:noFill/>
          <a:ln w="12600">
            <a:noFill/>
          </a:ln>
        </p:spPr>
        <p:txBody>
          <a:bodyPr tIns="91440" bIns="91440" anchor="ctr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6000" b="0" strike="noStrike" spc="-1">
                <a:solidFill>
                  <a:srgbClr val="FFFFFF"/>
                </a:solidFill>
                <a:latin typeface="VTB Group Bold"/>
                <a:ea typeface="Helvetica Neue Medium"/>
              </a:rPr>
              <a:t>Заполните форму и станьте частью команды ВТБ!</a:t>
            </a:r>
            <a:endParaRPr lang="ru-RU" sz="6000" b="0" strike="noStrike" spc="-1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396" name="Рисунок 395"/>
          <p:cNvPicPr/>
          <p:nvPr/>
        </p:nvPicPr>
        <p:blipFill>
          <a:blip r:embed="rId2"/>
          <a:srcRect l="36524" t="36535" r="41821" b="23216"/>
          <a:stretch/>
        </p:blipFill>
        <p:spPr>
          <a:xfrm>
            <a:off x="10080000" y="4140000"/>
            <a:ext cx="5220000" cy="5457240"/>
          </a:xfrm>
          <a:prstGeom prst="rect">
            <a:avLst/>
          </a:prstGeom>
          <a:ln w="0">
            <a:noFill/>
          </a:ln>
        </p:spPr>
      </p:pic>
      <p:sp>
        <p:nvSpPr>
          <p:cNvPr id="397" name="Заголовок 2"/>
          <p:cNvSpPr txBox="1"/>
          <p:nvPr/>
        </p:nvSpPr>
        <p:spPr>
          <a:xfrm>
            <a:off x="2778840" y="10306800"/>
            <a:ext cx="20081160" cy="2473200"/>
          </a:xfrm>
          <a:prstGeom prst="rect">
            <a:avLst/>
          </a:prstGeom>
          <a:noFill/>
          <a:ln w="12600">
            <a:noFill/>
          </a:ln>
        </p:spPr>
        <p:txBody>
          <a:bodyPr tIns="91440" bIns="91440" anchor="ctr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rgbClr val="FFFFFF"/>
                </a:solidFill>
                <a:latin typeface="VTB Group Bold"/>
                <a:ea typeface="Helvetica Neue Medium"/>
              </a:rPr>
              <a:t>Подробную информацию о вакансиях ВТБ можно получить у HR-менеджера, </a:t>
            </a:r>
            <a:r>
              <a:rPr sz="2800"/>
              <a:t/>
            </a:r>
            <a:br>
              <a:rPr sz="2800"/>
            </a:br>
            <a:r>
              <a:rPr lang="ru-RU" sz="2800" b="0" strike="noStrike" spc="-1">
                <a:solidFill>
                  <a:srgbClr val="FFFFFF"/>
                </a:solidFill>
                <a:latin typeface="VTB Group Bold"/>
                <a:ea typeface="Helvetica Neue Medium"/>
              </a:rPr>
              <a:t>Мурзоевой Юлии +7(923)686-5666, murzoeva@vtb.ru</a:t>
            </a:r>
            <a:endParaRPr lang="ru-RU" sz="28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Скругленный прямоугольник 70"/>
          <p:cNvSpPr/>
          <p:nvPr/>
        </p:nvSpPr>
        <p:spPr>
          <a:xfrm>
            <a:off x="637200" y="1775520"/>
            <a:ext cx="11810880" cy="4808160"/>
          </a:xfrm>
          <a:prstGeom prst="roundRect">
            <a:avLst>
              <a:gd name="adj" fmla="val 6727"/>
            </a:avLst>
          </a:prstGeom>
          <a:gradFill rotWithShape="0">
            <a:gsLst>
              <a:gs pos="0">
                <a:srgbClr val="092082"/>
              </a:gs>
              <a:gs pos="100000">
                <a:srgbClr val="002AA0"/>
              </a:gs>
            </a:gsLst>
            <a:lin ang="5400000"/>
          </a:gradFill>
          <a:ln w="476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231" name="Объект 2"/>
          <p:cNvGraphicFramePr/>
          <p:nvPr/>
        </p:nvGraphicFramePr>
        <p:xfrm>
          <a:off x="3600" y="3240"/>
          <a:ext cx="2880" cy="2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r:id="rId4" imgW="0" imgH="0" progId="TCLayout.ActiveDocument.1">
                  <p:embed/>
                </p:oleObj>
              </mc:Choice>
              <mc:Fallback>
                <p:oleObj r:id="rId4" imgW="0" imgH="0" progId="TCLayout.ActiveDocument.1">
                  <p:embed/>
                  <p:pic>
                    <p:nvPicPr>
                      <p:cNvPr id="232" name="Объект 2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3600" y="3240"/>
                        <a:ext cx="2880" cy="28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3" name="Прямоугольник 5"/>
          <p:cNvSpPr/>
          <p:nvPr/>
        </p:nvSpPr>
        <p:spPr>
          <a:xfrm>
            <a:off x="207000" y="489600"/>
            <a:ext cx="11160000" cy="77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490" b="1" strike="noStrike" spc="-1">
                <a:solidFill>
                  <a:srgbClr val="0A2896"/>
                </a:solidFill>
                <a:latin typeface="VTB Group Bold"/>
                <a:ea typeface="Helvetica Neue Medium"/>
              </a:rPr>
              <a:t>ВТБ</a:t>
            </a:r>
            <a:r>
              <a:rPr lang="ru-RU" sz="4490" b="1" strike="noStrike" spc="-1">
                <a:solidFill>
                  <a:srgbClr val="0A2896"/>
                </a:solidFill>
                <a:latin typeface="VTB Group Bold"/>
                <a:ea typeface="Helvetica Neue"/>
              </a:rPr>
              <a:t>: миссия, видение и ценности</a:t>
            </a:r>
            <a:endParaRPr lang="ru-RU" sz="4490" b="0" strike="noStrike" spc="-1">
              <a:latin typeface="XO Oriel"/>
            </a:endParaRPr>
          </a:p>
        </p:txBody>
      </p:sp>
      <p:sp>
        <p:nvSpPr>
          <p:cNvPr id="234" name="Рисунок 36"/>
          <p:cNvSpPr/>
          <p:nvPr/>
        </p:nvSpPr>
        <p:spPr>
          <a:xfrm>
            <a:off x="8136720" y="1775520"/>
            <a:ext cx="4356720" cy="4808160"/>
          </a:xfrm>
          <a:prstGeom prst="roundRect">
            <a:avLst>
              <a:gd name="adj" fmla="val 4998"/>
            </a:avLst>
          </a:pr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5" name="Рисунок 7"/>
          <p:cNvPicPr/>
          <p:nvPr/>
        </p:nvPicPr>
        <p:blipFill>
          <a:blip r:embed="rId7"/>
          <a:srcRect l="72804" t="14902" r="6084"/>
          <a:stretch/>
        </p:blipFill>
        <p:spPr>
          <a:xfrm>
            <a:off x="7949160" y="8371080"/>
            <a:ext cx="4031280" cy="3802680"/>
          </a:xfrm>
          <a:prstGeom prst="rect">
            <a:avLst/>
          </a:prstGeom>
          <a:ln w="0">
            <a:noFill/>
          </a:ln>
        </p:spPr>
      </p:pic>
      <p:sp>
        <p:nvSpPr>
          <p:cNvPr id="236" name="Мы помогаем людям воплощать их планы, создавая лучшие финансовые решения.…"/>
          <p:cNvSpPr/>
          <p:nvPr/>
        </p:nvSpPr>
        <p:spPr>
          <a:xfrm>
            <a:off x="1517040" y="8300880"/>
            <a:ext cx="7711200" cy="1107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6000" b="0" strike="noStrike" spc="-1">
                <a:solidFill>
                  <a:srgbClr val="0D2388"/>
                </a:solidFill>
                <a:latin typeface="VTB Group Cond Book"/>
                <a:ea typeface="VTB Group Cond Book"/>
              </a:rPr>
              <a:t>Видение</a:t>
            </a:r>
            <a:endParaRPr lang="ru-RU" sz="6000" b="0" strike="noStrike" spc="-1">
              <a:latin typeface="XO Oriel"/>
            </a:endParaRPr>
          </a:p>
        </p:txBody>
      </p:sp>
      <p:sp>
        <p:nvSpPr>
          <p:cNvPr id="237" name="Мы помогаем людям воплощать их планы, создавая лучшие финансовые решения.…"/>
          <p:cNvSpPr/>
          <p:nvPr/>
        </p:nvSpPr>
        <p:spPr>
          <a:xfrm>
            <a:off x="1517040" y="9618480"/>
            <a:ext cx="6171840" cy="2916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VTB Group Light"/>
                <a:ea typeface="VTB Group Cond Book"/>
              </a:rPr>
              <a:t>Динамично и устойчиво растущая универсальная финансовая группа, которая призвана быть для своих клиентов финансовым партнером первого выбора, обеспечивая их потребности наиболее удобными и современными способами.</a:t>
            </a:r>
            <a:endParaRPr lang="ru-RU" sz="2400" b="0" strike="noStrike" spc="-1">
              <a:latin typeface="XO Oriel"/>
            </a:endParaRPr>
          </a:p>
        </p:txBody>
      </p:sp>
      <p:sp>
        <p:nvSpPr>
          <p:cNvPr id="238" name="Скругленный прямоугольник 8"/>
          <p:cNvSpPr/>
          <p:nvPr/>
        </p:nvSpPr>
        <p:spPr>
          <a:xfrm>
            <a:off x="637200" y="7868520"/>
            <a:ext cx="11810880" cy="4808160"/>
          </a:xfrm>
          <a:prstGeom prst="roundRect">
            <a:avLst>
              <a:gd name="adj" fmla="val 6727"/>
            </a:avLst>
          </a:prstGeom>
          <a:noFill/>
          <a:ln w="47625">
            <a:solidFill>
              <a:srgbClr val="6FAAE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Наблюдательный совет банка ВТБ утвердил программу структурных облигаций. Срок ее действия неограничен, максимальный объем всех выпусков составит 1 трлн руб. при возможном сроке обращения до 100 лет. Программа рублевых структурных облигаций разработана в соответствии с изменениями в законе «О рынке ценных бумаг», вступившими в силу в конце 2018 года."/>
          <p:cNvSpPr/>
          <p:nvPr/>
        </p:nvSpPr>
        <p:spPr>
          <a:xfrm>
            <a:off x="15576840" y="3828960"/>
            <a:ext cx="6936480" cy="1307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VTB Group Light"/>
                <a:ea typeface="VTB Group Cond Book"/>
              </a:rPr>
              <a:t>Мы ставим потребности клиента</a:t>
            </a:r>
            <a:r>
              <a:rPr lang="en-US" sz="2400" b="0" strike="noStrike" spc="-1">
                <a:solidFill>
                  <a:srgbClr val="000000"/>
                </a:solidFill>
                <a:latin typeface="VTB Group Light"/>
                <a:ea typeface="VTB Group Cond Book"/>
              </a:rPr>
              <a:t> </a:t>
            </a:r>
            <a:r>
              <a:rPr lang="ru-RU" sz="2400" b="0" strike="noStrike" spc="-1">
                <a:solidFill>
                  <a:srgbClr val="000000"/>
                </a:solidFill>
                <a:latin typeface="VTB Group Light"/>
                <a:ea typeface="VTB Group Cond Book"/>
              </a:rPr>
              <a:t>во главу угла. Мы доверяем клиенту и стремимся заслужить его доверие. Мы слушаем и слышим клиента</a:t>
            </a:r>
            <a:endParaRPr lang="ru-RU" sz="2400" b="0" strike="noStrike" spc="-1">
              <a:latin typeface="XO Oriel"/>
            </a:endParaRPr>
          </a:p>
        </p:txBody>
      </p:sp>
      <p:sp>
        <p:nvSpPr>
          <p:cNvPr id="240" name="Прямоугольник 43"/>
          <p:cNvSpPr/>
          <p:nvPr/>
        </p:nvSpPr>
        <p:spPr>
          <a:xfrm>
            <a:off x="15576840" y="3327840"/>
            <a:ext cx="6936480" cy="570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2800" b="1" strike="noStrike" spc="-1">
                <a:solidFill>
                  <a:srgbClr val="0A2896"/>
                </a:solidFill>
                <a:latin typeface="VTB Group Bold"/>
                <a:ea typeface="VTB Group Cond Light"/>
              </a:rPr>
              <a:t>Дорожим клиентом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241" name="Наблюдательный совет банка ВТБ утвердил программу структурных облигаций. Срок ее действия неограничен, максимальный объем всех выпусков составит 1 трлн руб. при возможном сроке обращения до 100 лет. Программа рублевых структурных облигаций разработана в соответствии с изменениями в законе «О рынке ценных бумаг», вступившими в силу в конце 2018 года."/>
          <p:cNvSpPr/>
          <p:nvPr/>
        </p:nvSpPr>
        <p:spPr>
          <a:xfrm>
            <a:off x="15578280" y="5709960"/>
            <a:ext cx="7150680" cy="1307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VTB Group Light"/>
                <a:ea typeface="VTB Group Cond Book"/>
              </a:rPr>
              <a:t>Мы уважаем и доверяем друг другу. Мы поддерживаем друг друга и помогаем коллегам расти. Мы добиваемся общих целей</a:t>
            </a:r>
            <a:endParaRPr lang="ru-RU" sz="2400" b="0" strike="noStrike" spc="-1">
              <a:latin typeface="XO Oriel"/>
            </a:endParaRPr>
          </a:p>
        </p:txBody>
      </p:sp>
      <p:sp>
        <p:nvSpPr>
          <p:cNvPr id="242" name="Прямоугольник 50"/>
          <p:cNvSpPr/>
          <p:nvPr/>
        </p:nvSpPr>
        <p:spPr>
          <a:xfrm>
            <a:off x="15578280" y="5266080"/>
            <a:ext cx="6935040" cy="570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2800" b="1" strike="noStrike" spc="-1">
                <a:solidFill>
                  <a:srgbClr val="0A2896"/>
                </a:solidFill>
                <a:latin typeface="VTB Group Bold"/>
                <a:ea typeface="VTB Group Cond Light"/>
              </a:rPr>
              <a:t>Работаем в команде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243" name="Наблюдательный совет банка ВТБ утвердил программу структурных облигаций. Срок ее действия неограничен, максимальный объем всех выпусков составит 1 трлн руб. при возможном сроке обращения до 100 лет. Программа рублевых структурных облигаций разработана в соответствии с изменениями в законе «О рынке ценных бумаг», вступившими в силу в конце 2018 года."/>
          <p:cNvSpPr/>
          <p:nvPr/>
        </p:nvSpPr>
        <p:spPr>
          <a:xfrm>
            <a:off x="15578280" y="7735320"/>
            <a:ext cx="7683120" cy="1307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VTB Group Light"/>
                <a:ea typeface="VTB Group Cond Book"/>
              </a:rPr>
              <a:t>Мы нацелены на результат, а не на процесс. Каждый из нас отвечает за свой вклад в достижение общих целей. Мы открыто говорим об успехах и неудачах</a:t>
            </a:r>
            <a:endParaRPr lang="ru-RU" sz="2400" b="0" strike="noStrike" spc="-1">
              <a:latin typeface="XO Oriel"/>
            </a:endParaRPr>
          </a:p>
        </p:txBody>
      </p:sp>
      <p:sp>
        <p:nvSpPr>
          <p:cNvPr id="244" name="Прямоугольник 56"/>
          <p:cNvSpPr/>
          <p:nvPr/>
        </p:nvSpPr>
        <p:spPr>
          <a:xfrm>
            <a:off x="15556680" y="7204320"/>
            <a:ext cx="6208200" cy="570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2800" b="1" strike="noStrike" spc="-1">
                <a:solidFill>
                  <a:srgbClr val="0A2896"/>
                </a:solidFill>
                <a:latin typeface="VTB Group Bold"/>
                <a:ea typeface="VTB Group Cond Light"/>
              </a:rPr>
              <a:t>Отвечаем за результат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245" name="Наблюдательный совет банка ВТБ утвердил программу структурных облигаций. Срок ее действия неограничен, максимальный объем всех выпусков составит 1 трлн руб. при возможном сроке обращения до 100 лет. Программа рублевых структурных облигаций разработана в соответствии с изменениями в законе «О рынке ценных бумаг», вступившими в силу в конце 2018 года."/>
          <p:cNvSpPr/>
          <p:nvPr/>
        </p:nvSpPr>
        <p:spPr>
          <a:xfrm>
            <a:off x="15578280" y="9753480"/>
            <a:ext cx="7516800" cy="1307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VTB Group Light"/>
                <a:ea typeface="VTB Group Cond Book"/>
              </a:rPr>
              <a:t>Мы относимся к делу неравнодушно. Мы занимаем проактивную позицию при решении общих задач. Мы делаем больше, чем формально обязаны</a:t>
            </a:r>
            <a:endParaRPr lang="ru-RU" sz="2400" b="0" strike="noStrike" spc="-1">
              <a:latin typeface="XO Oriel"/>
            </a:endParaRPr>
          </a:p>
        </p:txBody>
      </p:sp>
      <p:sp>
        <p:nvSpPr>
          <p:cNvPr id="246" name="Прямоугольник 58"/>
          <p:cNvSpPr/>
          <p:nvPr/>
        </p:nvSpPr>
        <p:spPr>
          <a:xfrm>
            <a:off x="15552000" y="9234360"/>
            <a:ext cx="6213240" cy="570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2800" b="1" strike="noStrike" spc="-1">
                <a:solidFill>
                  <a:srgbClr val="0A2896"/>
                </a:solidFill>
                <a:latin typeface="VTB Group Bold"/>
                <a:ea typeface="VTB Group Cond Light"/>
              </a:rPr>
              <a:t>Проявляем инициативу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247" name="Наблюдательный совет банка ВТБ утвердил программу структурных облигаций. Срок ее действия неограничен, максимальный объем всех выпусков составит 1 трлн руб. при возможном сроке обращения до 100 лет. Программа рублевых структурных облигаций разработана в соответствии с изменениями в законе «О рынке ценных бумаг», вступившими в силу в конце 2018 года."/>
          <p:cNvSpPr/>
          <p:nvPr/>
        </p:nvSpPr>
        <p:spPr>
          <a:xfrm>
            <a:off x="15578280" y="11743920"/>
            <a:ext cx="7516800" cy="9054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VTB Group Light"/>
                <a:ea typeface="VTB Group Cond Book"/>
              </a:rPr>
              <a:t>Мы открыты к изменениям. Мы начинаем изменения с себя. Мы не боимся экспериментировать</a:t>
            </a:r>
            <a:endParaRPr lang="ru-RU" sz="2400" b="0" strike="noStrike" spc="-1">
              <a:latin typeface="XO Oriel"/>
            </a:endParaRPr>
          </a:p>
        </p:txBody>
      </p:sp>
      <p:sp>
        <p:nvSpPr>
          <p:cNvPr id="248" name="Прямоугольник 62"/>
          <p:cNvSpPr/>
          <p:nvPr/>
        </p:nvSpPr>
        <p:spPr>
          <a:xfrm>
            <a:off x="15539760" y="11225520"/>
            <a:ext cx="7555320" cy="570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2800" b="1" strike="noStrike" spc="-1">
                <a:solidFill>
                  <a:srgbClr val="0A2896"/>
                </a:solidFill>
                <a:latin typeface="VTB Group Bold"/>
                <a:ea typeface="VTB Group Cond Light"/>
              </a:rPr>
              <a:t>Совершенствуемся постоянно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249" name="Мы помогаем людям воплощать их планы, создавая лучшие финансовые решения.…"/>
          <p:cNvSpPr/>
          <p:nvPr/>
        </p:nvSpPr>
        <p:spPr>
          <a:xfrm>
            <a:off x="15556680" y="1556280"/>
            <a:ext cx="5900760" cy="1107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6000" b="0" strike="noStrike" spc="-1">
                <a:solidFill>
                  <a:srgbClr val="0D2388"/>
                </a:solidFill>
                <a:latin typeface="VTB Group Cond Book"/>
                <a:ea typeface="VTB Group Cond Book"/>
              </a:rPr>
              <a:t>Наши ценности</a:t>
            </a:r>
            <a:endParaRPr lang="ru-RU" sz="6000" b="0" strike="noStrike" spc="-1">
              <a:latin typeface="XO Oriel"/>
            </a:endParaRPr>
          </a:p>
        </p:txBody>
      </p:sp>
      <p:sp>
        <p:nvSpPr>
          <p:cNvPr id="250" name="Мы помогаем людям воплощать их планы, создавая лучшие финансовые решения.…"/>
          <p:cNvSpPr/>
          <p:nvPr/>
        </p:nvSpPr>
        <p:spPr>
          <a:xfrm>
            <a:off x="1517040" y="2197440"/>
            <a:ext cx="7711200" cy="1107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6000" b="0" strike="noStrike" spc="-1">
                <a:solidFill>
                  <a:srgbClr val="FFFFFF"/>
                </a:solidFill>
                <a:latin typeface="VTB Group Cond Book"/>
                <a:ea typeface="VTB Group Cond Book"/>
              </a:rPr>
              <a:t>Миссия</a:t>
            </a:r>
            <a:endParaRPr lang="ru-RU" sz="6000" b="0" strike="noStrike" spc="-1">
              <a:latin typeface="XO Oriel"/>
            </a:endParaRPr>
          </a:p>
        </p:txBody>
      </p:sp>
      <p:sp>
        <p:nvSpPr>
          <p:cNvPr id="251" name="Мы помогаем людям воплощать их планы, создавая лучшие финансовые решения.…"/>
          <p:cNvSpPr/>
          <p:nvPr/>
        </p:nvSpPr>
        <p:spPr>
          <a:xfrm>
            <a:off x="1517040" y="3515040"/>
            <a:ext cx="6171840" cy="2111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FFFFFF"/>
                </a:solidFill>
                <a:latin typeface="VTB Group Light"/>
                <a:ea typeface="VTB Group Cond Book"/>
              </a:rPr>
              <a:t>Мы помогаем людям воплощать их планы, создавая лучшие финансовые решения.</a:t>
            </a:r>
            <a:endParaRPr lang="ru-RU" sz="2400" b="0" strike="noStrike" spc="-1">
              <a:latin typeface="XO Oriel"/>
            </a:endParaRPr>
          </a:p>
          <a:p>
            <a:pPr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FFFFFF"/>
                </a:solidFill>
                <a:latin typeface="VTB Group Light"/>
                <a:ea typeface="VTB Group Cond Book"/>
              </a:rPr>
              <a:t>Мы – команда профессионалов, работающих для наших клиентов и всей страны.</a:t>
            </a:r>
            <a:endParaRPr lang="ru-RU" sz="2400" b="0" strike="noStrike" spc="-1">
              <a:latin typeface="XO Oriel"/>
            </a:endParaRPr>
          </a:p>
        </p:txBody>
      </p:sp>
      <p:pic>
        <p:nvPicPr>
          <p:cNvPr id="252" name="Рисунок 10"/>
          <p:cNvPicPr/>
          <p:nvPr/>
        </p:nvPicPr>
        <p:blipFill>
          <a:blip r:embed="rId8"/>
          <a:stretch/>
        </p:blipFill>
        <p:spPr>
          <a:xfrm>
            <a:off x="13652640" y="3544920"/>
            <a:ext cx="1925280" cy="1751400"/>
          </a:xfrm>
          <a:prstGeom prst="rect">
            <a:avLst/>
          </a:prstGeom>
          <a:ln w="0">
            <a:noFill/>
          </a:ln>
        </p:spPr>
      </p:pic>
      <p:pic>
        <p:nvPicPr>
          <p:cNvPr id="253" name="Рисунок 11"/>
          <p:cNvPicPr/>
          <p:nvPr/>
        </p:nvPicPr>
        <p:blipFill>
          <a:blip r:embed="rId9"/>
          <a:stretch/>
        </p:blipFill>
        <p:spPr>
          <a:xfrm>
            <a:off x="13801680" y="5266080"/>
            <a:ext cx="1521000" cy="1591560"/>
          </a:xfrm>
          <a:prstGeom prst="rect">
            <a:avLst/>
          </a:prstGeom>
          <a:ln w="0">
            <a:noFill/>
          </a:ln>
        </p:spPr>
      </p:pic>
      <p:pic>
        <p:nvPicPr>
          <p:cNvPr id="254" name="Рисунок 12"/>
          <p:cNvPicPr/>
          <p:nvPr/>
        </p:nvPicPr>
        <p:blipFill>
          <a:blip r:embed="rId10"/>
          <a:stretch/>
        </p:blipFill>
        <p:spPr>
          <a:xfrm>
            <a:off x="13801680" y="11099880"/>
            <a:ext cx="1811520" cy="1783080"/>
          </a:xfrm>
          <a:prstGeom prst="rect">
            <a:avLst/>
          </a:prstGeom>
          <a:ln w="0">
            <a:noFill/>
          </a:ln>
        </p:spPr>
      </p:pic>
      <p:pic>
        <p:nvPicPr>
          <p:cNvPr id="255" name="Рисунок 13"/>
          <p:cNvPicPr/>
          <p:nvPr/>
        </p:nvPicPr>
        <p:blipFill>
          <a:blip r:embed="rId11"/>
          <a:stretch/>
        </p:blipFill>
        <p:spPr>
          <a:xfrm>
            <a:off x="13941360" y="9409680"/>
            <a:ext cx="1172520" cy="1620360"/>
          </a:xfrm>
          <a:prstGeom prst="rect">
            <a:avLst/>
          </a:prstGeom>
          <a:ln w="0">
            <a:noFill/>
          </a:ln>
        </p:spPr>
      </p:pic>
      <p:pic>
        <p:nvPicPr>
          <p:cNvPr id="256" name="Рисунок 14"/>
          <p:cNvPicPr/>
          <p:nvPr/>
        </p:nvPicPr>
        <p:blipFill>
          <a:blip r:embed="rId12"/>
          <a:stretch/>
        </p:blipFill>
        <p:spPr>
          <a:xfrm>
            <a:off x="13795200" y="7367040"/>
            <a:ext cx="1640160" cy="1533240"/>
          </a:xfrm>
          <a:prstGeom prst="rect">
            <a:avLst/>
          </a:prstGeom>
          <a:ln w="0">
            <a:noFill/>
          </a:ln>
        </p:spPr>
      </p:pic>
      <p:pic>
        <p:nvPicPr>
          <p:cNvPr id="257" name="Рисунок 256"/>
          <p:cNvPicPr/>
          <p:nvPr/>
        </p:nvPicPr>
        <p:blipFill>
          <a:blip r:embed="rId5"/>
          <a:stretch/>
        </p:blipFill>
        <p:spPr>
          <a:xfrm>
            <a:off x="360" y="0"/>
            <a:ext cx="360" cy="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Рисунок 8"/>
          <p:cNvPicPr/>
          <p:nvPr/>
        </p:nvPicPr>
        <p:blipFill>
          <a:blip r:embed="rId4"/>
          <a:stretch/>
        </p:blipFill>
        <p:spPr>
          <a:xfrm>
            <a:off x="547200" y="6709320"/>
            <a:ext cx="5708520" cy="60944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59" name="Объект 4"/>
          <p:cNvGraphicFramePr/>
          <p:nvPr/>
        </p:nvGraphicFramePr>
        <p:xfrm>
          <a:off x="3600" y="3240"/>
          <a:ext cx="2880" cy="2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r:id="rId5" imgW="0" imgH="0" progId="TCLayout.ActiveDocument.1">
                  <p:embed/>
                </p:oleObj>
              </mc:Choice>
              <mc:Fallback>
                <p:oleObj r:id="rId5" imgW="0" imgH="0" progId="TCLayout.ActiveDocument.1">
                  <p:embed/>
                  <p:pic>
                    <p:nvPicPr>
                      <p:cNvPr id="260" name="Объект 4"/>
                      <p:cNvPicPr/>
                      <p:nvPr/>
                    </p:nvPicPr>
                    <p:blipFill>
                      <a:blip r:embed="rId6"/>
                      <a:stretch/>
                    </p:blipFill>
                    <p:spPr>
                      <a:xfrm>
                        <a:off x="3600" y="3240"/>
                        <a:ext cx="2880" cy="28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1" name="Прямоугольник 3" hidden="1"/>
          <p:cNvSpPr/>
          <p:nvPr/>
        </p:nvSpPr>
        <p:spPr>
          <a:xfrm>
            <a:off x="360" y="0"/>
            <a:ext cx="323640" cy="323640"/>
          </a:xfrm>
          <a:prstGeom prst="rect">
            <a:avLst/>
          </a:prstGeom>
          <a:solidFill>
            <a:schemeClr val="accent1"/>
          </a:solidFill>
          <a:ln w="9525">
            <a:solidFill>
              <a:srgbClr val="80808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1247760" y="831600"/>
            <a:ext cx="7150680" cy="229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731880" algn="l"/>
              </a:tabLst>
            </a:pPr>
            <a:r>
              <a:rPr lang="ru-RU" sz="4490" b="1" strike="noStrike" spc="-1">
                <a:solidFill>
                  <a:srgbClr val="0A2896"/>
                </a:solidFill>
                <a:latin typeface="VTB Group Bold"/>
              </a:rPr>
              <a:t>Ключевые факты о ВТБ</a:t>
            </a:r>
            <a:endParaRPr lang="ru-RU" sz="449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63" name="TextBox 1335"/>
          <p:cNvSpPr/>
          <p:nvPr/>
        </p:nvSpPr>
        <p:spPr>
          <a:xfrm>
            <a:off x="1099080" y="2812680"/>
            <a:ext cx="11562840" cy="3551400"/>
          </a:xfrm>
          <a:prstGeom prst="rect">
            <a:avLst/>
          </a:prstGeom>
          <a:solidFill>
            <a:schemeClr val="bg1">
              <a:alpha val="86000"/>
            </a:schemeClr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t">
            <a:spAutoFit/>
          </a:bodyPr>
          <a:lstStyle/>
          <a:p>
            <a:pPr marL="349920" indent="-349920">
              <a:lnSpc>
                <a:spcPct val="95000"/>
              </a:lnSpc>
              <a:spcBef>
                <a:spcPts val="1225"/>
              </a:spcBef>
              <a:buClr>
                <a:srgbClr val="00AAFF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00AAFF"/>
                </a:solidFill>
                <a:latin typeface="VTB Group Book"/>
                <a:ea typeface="Helvetica Neue"/>
              </a:rPr>
              <a:t>Корпоративно-инвестиционный бизнес </a:t>
            </a:r>
            <a:r>
              <a:rPr lang="ru-RU" sz="2800" b="1" strike="noStrike" spc="-1">
                <a:solidFill>
                  <a:srgbClr val="000000"/>
                </a:solidFill>
                <a:latin typeface="VTB Group Book"/>
                <a:ea typeface="Helvetica Neue"/>
              </a:rPr>
              <a:t>– </a:t>
            </a:r>
            <a:r>
              <a:rPr lang="ru-RU" sz="2800" b="0" strike="noStrike" spc="-1">
                <a:solidFill>
                  <a:srgbClr val="000000"/>
                </a:solidFill>
                <a:latin typeface="VTB Group Book"/>
                <a:ea typeface="Helvetica Neue"/>
              </a:rPr>
              <a:t>обслуживание всех крупнейших корпоративных клиентов из ключевых секторов российской экономики</a:t>
            </a:r>
            <a:endParaRPr lang="ru-RU" sz="2800" b="0" strike="noStrike" spc="-1">
              <a:latin typeface="XO Oriel"/>
            </a:endParaRPr>
          </a:p>
          <a:p>
            <a:pPr marL="349920" indent="-349920">
              <a:lnSpc>
                <a:spcPct val="95000"/>
              </a:lnSpc>
              <a:spcBef>
                <a:spcPts val="1225"/>
              </a:spcBef>
              <a:buClr>
                <a:srgbClr val="00AAFF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00AAFF"/>
                </a:solidFill>
                <a:latin typeface="VTB Group Book"/>
                <a:ea typeface="Helvetica Neue"/>
              </a:rPr>
              <a:t>Средний и малый бизнес </a:t>
            </a:r>
            <a:r>
              <a:rPr lang="ru-RU" sz="2800" b="0" strike="noStrike" spc="-1">
                <a:solidFill>
                  <a:srgbClr val="000000"/>
                </a:solidFill>
                <a:latin typeface="VTB Group Book"/>
                <a:ea typeface="Helvetica Neue"/>
              </a:rPr>
              <a:t>– один из ведущих российских банков, обслуживающих более 1 млн клиентов – предпринимателей и компаний</a:t>
            </a:r>
            <a:endParaRPr lang="ru-RU" sz="2800" b="0" strike="noStrike" spc="-1">
              <a:latin typeface="XO Oriel"/>
            </a:endParaRPr>
          </a:p>
          <a:p>
            <a:pPr marL="349920" indent="-349920">
              <a:lnSpc>
                <a:spcPct val="95000"/>
              </a:lnSpc>
              <a:spcBef>
                <a:spcPts val="1225"/>
              </a:spcBef>
              <a:buClr>
                <a:srgbClr val="00AAFF"/>
              </a:buClr>
              <a:buFont typeface="Arial"/>
              <a:buChar char="•"/>
            </a:pPr>
            <a:r>
              <a:rPr lang="ru-RU" sz="2800" b="1" strike="noStrike" spc="-1">
                <a:solidFill>
                  <a:srgbClr val="00AAFF"/>
                </a:solidFill>
                <a:latin typeface="VTB Group Book"/>
                <a:ea typeface="Helvetica Neue"/>
              </a:rPr>
              <a:t>Розничный бизнес </a:t>
            </a:r>
            <a:r>
              <a:rPr lang="ru-RU" sz="2800" b="0" strike="noStrike" spc="-1">
                <a:solidFill>
                  <a:srgbClr val="000000"/>
                </a:solidFill>
                <a:latin typeface="VTB Group Book"/>
                <a:ea typeface="Helvetica Neue"/>
              </a:rPr>
              <a:t>– второй по величине розничный банк в России, созданный с нуля в 2005 году</a:t>
            </a:r>
            <a:r>
              <a:rPr lang="ru-RU" sz="2800" b="0" strike="noStrike" spc="-1">
                <a:solidFill>
                  <a:srgbClr val="000000"/>
                </a:solidFill>
                <a:latin typeface="Arial"/>
                <a:ea typeface="Helvetica Neue"/>
              </a:rPr>
              <a:t> 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264" name="Прямоугольник 59"/>
          <p:cNvSpPr/>
          <p:nvPr/>
        </p:nvSpPr>
        <p:spPr>
          <a:xfrm>
            <a:off x="8035560" y="8270280"/>
            <a:ext cx="5468760" cy="192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225"/>
              </a:spcBef>
              <a:buNone/>
              <a:tabLst>
                <a:tab pos="0" algn="l"/>
              </a:tabLst>
            </a:pPr>
            <a:r>
              <a:rPr lang="ru-RU" sz="4800" b="1" strike="noStrike" spc="-1">
                <a:solidFill>
                  <a:srgbClr val="00AAFF"/>
                </a:solidFill>
                <a:latin typeface="VTB Group Book"/>
                <a:ea typeface="Helvetica Neue"/>
              </a:rPr>
              <a:t>1</a:t>
            </a:r>
            <a:r>
              <a:rPr lang="en-US" sz="4800" b="1" strike="noStrike" spc="-1">
                <a:solidFill>
                  <a:srgbClr val="00AAFF"/>
                </a:solidFill>
                <a:latin typeface="VTB Group Book"/>
                <a:ea typeface="Helvetica Neue"/>
              </a:rPr>
              <a:t> </a:t>
            </a:r>
            <a:r>
              <a:rPr lang="ru-RU" sz="4800" b="1" strike="noStrike" spc="-1">
                <a:solidFill>
                  <a:srgbClr val="00AAFF"/>
                </a:solidFill>
                <a:latin typeface="VTB Group Book"/>
                <a:ea typeface="Helvetica Neue"/>
              </a:rPr>
              <a:t>млн</a:t>
            </a:r>
            <a:r>
              <a:rPr sz="4800"/>
              <a:t/>
            </a:r>
            <a:br>
              <a:rPr sz="4800"/>
            </a:br>
            <a:r>
              <a:rPr lang="ru-RU" sz="2800" b="0" strike="noStrike" spc="-1">
                <a:solidFill>
                  <a:srgbClr val="000000"/>
                </a:solidFill>
                <a:latin typeface="VTB Group Book"/>
                <a:ea typeface="Helvetica Neue"/>
              </a:rPr>
              <a:t>клиентов ЮЛ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265" name="Прямоугольник 59"/>
          <p:cNvSpPr/>
          <p:nvPr/>
        </p:nvSpPr>
        <p:spPr>
          <a:xfrm>
            <a:off x="4832280" y="9919440"/>
            <a:ext cx="5421600" cy="177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225"/>
              </a:spcBef>
              <a:buNone/>
              <a:tabLst>
                <a:tab pos="0" algn="l"/>
              </a:tabLst>
            </a:pPr>
            <a:r>
              <a:rPr lang="ru-RU" sz="4800" b="1" strike="noStrike" spc="-1">
                <a:solidFill>
                  <a:srgbClr val="00AAFF"/>
                </a:solidFill>
                <a:latin typeface="VTB Group Book"/>
                <a:ea typeface="Helvetica Neue"/>
              </a:rPr>
              <a:t>1,3 тыс.</a:t>
            </a:r>
            <a:r>
              <a:rPr sz="4800"/>
              <a:t/>
            </a:r>
            <a:br>
              <a:rPr sz="4800"/>
            </a:br>
            <a:r>
              <a:rPr lang="ru-RU" sz="2800" b="0" strike="noStrike" spc="-1">
                <a:solidFill>
                  <a:srgbClr val="000000"/>
                </a:solidFill>
                <a:latin typeface="VTB Group Book"/>
                <a:ea typeface="Helvetica Neue"/>
              </a:rPr>
              <a:t>отделений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266" name="Прямоугольник 59"/>
          <p:cNvSpPr/>
          <p:nvPr/>
        </p:nvSpPr>
        <p:spPr>
          <a:xfrm>
            <a:off x="5099760" y="8236440"/>
            <a:ext cx="4518360" cy="192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225"/>
              </a:spcBef>
              <a:buNone/>
              <a:tabLst>
                <a:tab pos="0" algn="l"/>
              </a:tabLst>
            </a:pPr>
            <a:r>
              <a:rPr lang="ru-RU" sz="4800" b="1" strike="noStrike" spc="-1">
                <a:solidFill>
                  <a:srgbClr val="00AAFF"/>
                </a:solidFill>
                <a:latin typeface="VTB Group Book"/>
                <a:ea typeface="Helvetica Neue"/>
              </a:rPr>
              <a:t>17 млн</a:t>
            </a:r>
            <a:r>
              <a:rPr sz="4000"/>
              <a:t/>
            </a:r>
            <a:br>
              <a:rPr sz="4000"/>
            </a:br>
            <a:r>
              <a:rPr lang="ru-RU" sz="2800" b="0" strike="noStrike" spc="-1">
                <a:solidFill>
                  <a:srgbClr val="000000"/>
                </a:solidFill>
                <a:latin typeface="VTB Group Book"/>
                <a:ea typeface="Helvetica Neue"/>
              </a:rPr>
              <a:t>клиентов ФЛ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267" name="Прямоугольник 59"/>
          <p:cNvSpPr/>
          <p:nvPr/>
        </p:nvSpPr>
        <p:spPr>
          <a:xfrm>
            <a:off x="8398800" y="9881280"/>
            <a:ext cx="5302440" cy="177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225"/>
              </a:spcBef>
              <a:buNone/>
              <a:tabLst>
                <a:tab pos="0" algn="l"/>
              </a:tabLst>
            </a:pPr>
            <a:r>
              <a:rPr lang="ru-RU" sz="4800" b="1" strike="noStrike" spc="-1">
                <a:solidFill>
                  <a:srgbClr val="00AAFF"/>
                </a:solidFill>
                <a:latin typeface="VTB Group Book"/>
                <a:ea typeface="Helvetica Neue"/>
              </a:rPr>
              <a:t>50 тыс.</a:t>
            </a:r>
            <a:r>
              <a:rPr sz="4800"/>
              <a:t/>
            </a:r>
            <a:br>
              <a:rPr sz="4800"/>
            </a:br>
            <a:r>
              <a:rPr lang="ru-RU" sz="2800" b="0" strike="noStrike" spc="-1">
                <a:solidFill>
                  <a:srgbClr val="000000"/>
                </a:solidFill>
                <a:latin typeface="VTB Group Book"/>
                <a:ea typeface="Helvetica Neue"/>
              </a:rPr>
              <a:t>сотрудников</a:t>
            </a:r>
            <a:endParaRPr lang="ru-RU" sz="2800" b="0" strike="noStrike" spc="-1">
              <a:latin typeface="XO Oriel"/>
            </a:endParaRPr>
          </a:p>
        </p:txBody>
      </p:sp>
      <p:grpSp>
        <p:nvGrpSpPr>
          <p:cNvPr id="268" name="Группа 13"/>
          <p:cNvGrpSpPr/>
          <p:nvPr/>
        </p:nvGrpSpPr>
        <p:grpSpPr>
          <a:xfrm>
            <a:off x="15983640" y="2612160"/>
            <a:ext cx="6624360" cy="11315880"/>
            <a:chOff x="15983640" y="2612160"/>
            <a:chExt cx="6624360" cy="11315880"/>
          </a:xfrm>
        </p:grpSpPr>
        <p:pic>
          <p:nvPicPr>
            <p:cNvPr id="269" name="Рисунок 10"/>
            <p:cNvPicPr/>
            <p:nvPr/>
          </p:nvPicPr>
          <p:blipFill>
            <a:blip r:embed="rId7"/>
            <a:srcRect b="53727"/>
            <a:stretch/>
          </p:blipFill>
          <p:spPr>
            <a:xfrm>
              <a:off x="16044840" y="2612160"/>
              <a:ext cx="6501960" cy="2946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0" name="Рисунок 342"/>
            <p:cNvPicPr/>
            <p:nvPr/>
          </p:nvPicPr>
          <p:blipFill>
            <a:blip r:embed="rId7"/>
            <a:srcRect t="53905"/>
            <a:stretch/>
          </p:blipFill>
          <p:spPr>
            <a:xfrm>
              <a:off x="16044840" y="8257320"/>
              <a:ext cx="6501960" cy="2934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1" name="Рисунок 11"/>
            <p:cNvPicPr/>
            <p:nvPr/>
          </p:nvPicPr>
          <p:blipFill>
            <a:blip r:embed="rId8"/>
            <a:srcRect b="51858"/>
            <a:stretch/>
          </p:blipFill>
          <p:spPr>
            <a:xfrm>
              <a:off x="15983640" y="5170680"/>
              <a:ext cx="6624360" cy="3145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2" name="Рисунок 344"/>
            <p:cNvPicPr/>
            <p:nvPr/>
          </p:nvPicPr>
          <p:blipFill>
            <a:blip r:embed="rId8"/>
            <a:srcRect t="51194"/>
            <a:stretch/>
          </p:blipFill>
          <p:spPr>
            <a:xfrm>
              <a:off x="15983640" y="10739160"/>
              <a:ext cx="6624360" cy="31888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73" name="Прямая соединительная линия 18"/>
          <p:cNvSpPr/>
          <p:nvPr/>
        </p:nvSpPr>
        <p:spPr>
          <a:xfrm>
            <a:off x="15087600" y="5168520"/>
            <a:ext cx="9296280" cy="360"/>
          </a:xfrm>
          <a:prstGeom prst="line">
            <a:avLst/>
          </a:prstGeom>
          <a:ln w="53975">
            <a:solidFill>
              <a:srgbClr val="00AAFF">
                <a:alpha val="68000"/>
              </a:srgbClr>
            </a:solidFill>
            <a:prstDash val="sysDot"/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4" name="Прямая соединительная линия 348"/>
          <p:cNvSpPr/>
          <p:nvPr/>
        </p:nvSpPr>
        <p:spPr>
          <a:xfrm>
            <a:off x="15087600" y="8003520"/>
            <a:ext cx="9296280" cy="360"/>
          </a:xfrm>
          <a:prstGeom prst="line">
            <a:avLst/>
          </a:prstGeom>
          <a:ln w="53975">
            <a:solidFill>
              <a:srgbClr val="00AAFF">
                <a:alpha val="68000"/>
              </a:srgbClr>
            </a:solidFill>
            <a:prstDash val="sysDot"/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5" name="Прямая соединительная линия 349"/>
          <p:cNvSpPr/>
          <p:nvPr/>
        </p:nvSpPr>
        <p:spPr>
          <a:xfrm>
            <a:off x="15087600" y="10746720"/>
            <a:ext cx="9296280" cy="360"/>
          </a:xfrm>
          <a:prstGeom prst="line">
            <a:avLst/>
          </a:prstGeom>
          <a:ln w="53975">
            <a:solidFill>
              <a:srgbClr val="00AAFF">
                <a:alpha val="68000"/>
              </a:srgbClr>
            </a:solidFill>
            <a:prstDash val="sysDot"/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6" name="Рисунок 275"/>
          <p:cNvPicPr/>
          <p:nvPr/>
        </p:nvPicPr>
        <p:blipFill>
          <a:blip r:embed="rId6"/>
          <a:stretch/>
        </p:blipFill>
        <p:spPr>
          <a:xfrm>
            <a:off x="360" y="0"/>
            <a:ext cx="360" cy="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E1DFF"/>
            </a:gs>
            <a:gs pos="100000">
              <a:srgbClr val="092082"/>
            </a:gs>
          </a:gsLst>
          <a:lin ang="135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1628280" y="2229120"/>
            <a:ext cx="19965240" cy="2473200"/>
          </a:xfrm>
          <a:prstGeom prst="rect">
            <a:avLst/>
          </a:prstGeom>
          <a:noFill/>
          <a:ln w="12600">
            <a:noFill/>
          </a:ln>
        </p:spPr>
        <p:txBody>
          <a:bodyPr tIns="91440" bIns="91440" anchor="ctr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6000" b="0" strike="noStrike" spc="-1">
                <a:solidFill>
                  <a:srgbClr val="FFFFFF"/>
                </a:solidFill>
                <a:latin typeface="VTB Group Bold"/>
                <a:ea typeface="Helvetica Neue Medium"/>
              </a:rPr>
              <a:t>Стажировка ВТБ Юниор в сети </a:t>
            </a:r>
            <a:r>
              <a:rPr sz="6000"/>
              <a:t/>
            </a:r>
            <a:br>
              <a:rPr sz="6000"/>
            </a:br>
            <a:r>
              <a:rPr lang="ru-RU" sz="6000" b="0" strike="noStrike" spc="-1">
                <a:solidFill>
                  <a:srgbClr val="FFFFFF"/>
                </a:solidFill>
                <a:latin typeface="VTB Group Bold"/>
                <a:ea typeface="Helvetica Neue Medium"/>
              </a:rPr>
              <a:t>Направления стажировки</a:t>
            </a:r>
            <a:endParaRPr lang="ru-RU" sz="6000" b="0" strike="noStrike" spc="-1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278" name="Группа 2"/>
          <p:cNvGrpSpPr/>
          <p:nvPr/>
        </p:nvGrpSpPr>
        <p:grpSpPr>
          <a:xfrm>
            <a:off x="1628280" y="6572160"/>
            <a:ext cx="16255080" cy="5261760"/>
            <a:chOff x="1628280" y="6572160"/>
            <a:chExt cx="16255080" cy="5261760"/>
          </a:xfrm>
        </p:grpSpPr>
        <p:sp>
          <p:nvSpPr>
            <p:cNvPr id="279" name="TextBox 25"/>
            <p:cNvSpPr/>
            <p:nvPr/>
          </p:nvSpPr>
          <p:spPr>
            <a:xfrm>
              <a:off x="2372040" y="7912080"/>
              <a:ext cx="5989680" cy="9752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spAutoFit/>
            </a:bodyPr>
            <a:lstStyle/>
            <a:p>
              <a:pPr>
                <a:lnSpc>
                  <a:spcPct val="80000"/>
                </a:lnSpc>
                <a:spcBef>
                  <a:spcPts val="4000"/>
                </a:spcBef>
                <a:buNone/>
                <a:tabLst>
                  <a:tab pos="0" algn="l"/>
                </a:tabLst>
              </a:pPr>
              <a:r>
                <a:rPr lang="ru-RU" sz="4000" b="0" strike="noStrike" spc="-41">
                  <a:solidFill>
                    <a:srgbClr val="053674"/>
                  </a:solidFill>
                  <a:latin typeface="VTB Group Cond Book"/>
                  <a:ea typeface="VTB Group Cond Book"/>
                </a:rPr>
                <a:t>У вас нет опыта </a:t>
              </a:r>
              <a:r>
                <a:rPr sz="4000"/>
                <a:t/>
              </a:r>
              <a:br>
                <a:rPr sz="4000"/>
              </a:br>
              <a:r>
                <a:rPr lang="ru-RU" sz="4000" b="0" strike="noStrike" spc="-41">
                  <a:solidFill>
                    <a:srgbClr val="053674"/>
                  </a:solidFill>
                  <a:latin typeface="VTB Group Cond Book"/>
                  <a:ea typeface="VTB Group Cond Book"/>
                </a:rPr>
                <a:t>работы? </a:t>
              </a:r>
              <a:endParaRPr lang="ru-RU" sz="4000" b="0" strike="noStrike" spc="-1">
                <a:latin typeface="XO Oriel"/>
              </a:endParaRPr>
            </a:p>
          </p:txBody>
        </p:sp>
        <p:sp>
          <p:nvSpPr>
            <p:cNvPr id="280" name="Сквиркл"/>
            <p:cNvSpPr/>
            <p:nvPr/>
          </p:nvSpPr>
          <p:spPr>
            <a:xfrm>
              <a:off x="1628280" y="6572160"/>
              <a:ext cx="7597440" cy="5208120"/>
            </a:xfrm>
            <a:prstGeom prst="roundRect">
              <a:avLst>
                <a:gd name="adj" fmla="val 2721"/>
              </a:avLst>
            </a:prstGeom>
            <a:solidFill>
              <a:srgbClr val="FFFFFF"/>
            </a:solidFill>
            <a:ln w="12700">
              <a:noFill/>
            </a:ln>
            <a:effectLst>
              <a:outerShdw blurRad="698400" dist="316080" dir="5400000" rotWithShape="0">
                <a:srgbClr val="000000">
                  <a:alpha val="7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1" name="Линия"/>
            <p:cNvSpPr/>
            <p:nvPr/>
          </p:nvSpPr>
          <p:spPr>
            <a:xfrm>
              <a:off x="2368080" y="8887320"/>
              <a:ext cx="5997240" cy="0"/>
            </a:xfrm>
            <a:prstGeom prst="line">
              <a:avLst/>
            </a:prstGeom>
            <a:ln w="25400">
              <a:solidFill>
                <a:srgbClr val="053674">
                  <a:alpha val="10000"/>
                </a:srgb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2" name="Сквиркл"/>
            <p:cNvSpPr/>
            <p:nvPr/>
          </p:nvSpPr>
          <p:spPr>
            <a:xfrm>
              <a:off x="10285560" y="6572160"/>
              <a:ext cx="7597440" cy="5208120"/>
            </a:xfrm>
            <a:prstGeom prst="roundRect">
              <a:avLst>
                <a:gd name="adj" fmla="val 2721"/>
              </a:avLst>
            </a:prstGeom>
            <a:solidFill>
              <a:srgbClr val="FFFFFF"/>
            </a:solidFill>
            <a:ln w="12700">
              <a:noFill/>
            </a:ln>
            <a:effectLst>
              <a:outerShdw blurRad="698400" dist="316080" dir="5400000" rotWithShape="0">
                <a:srgbClr val="000000">
                  <a:alpha val="7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3" name="Линия"/>
            <p:cNvSpPr/>
            <p:nvPr/>
          </p:nvSpPr>
          <p:spPr>
            <a:xfrm>
              <a:off x="11153880" y="8822160"/>
              <a:ext cx="5997240" cy="0"/>
            </a:xfrm>
            <a:prstGeom prst="line">
              <a:avLst/>
            </a:prstGeom>
            <a:ln w="25400">
              <a:solidFill>
                <a:srgbClr val="053674">
                  <a:alpha val="10000"/>
                </a:srgb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4" name="ВТБ IT ЮНИОР"/>
            <p:cNvSpPr/>
            <p:nvPr/>
          </p:nvSpPr>
          <p:spPr>
            <a:xfrm>
              <a:off x="11025720" y="9000360"/>
              <a:ext cx="5989680" cy="19011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marL="343080" indent="-343080">
                <a:lnSpc>
                  <a:spcPct val="130000"/>
                </a:lnSpc>
                <a:buClr>
                  <a:srgbClr val="343434"/>
                </a:buClr>
                <a:buFont typeface="Arial"/>
                <a:buChar char="•"/>
              </a:pPr>
              <a:r>
                <a:rPr lang="ru-RU" sz="3200" b="0" strike="noStrike" spc="-32">
                  <a:solidFill>
                    <a:srgbClr val="343434"/>
                  </a:solidFill>
                  <a:latin typeface="VTB Group Cond Book"/>
                  <a:ea typeface="VTB Group Cond Book"/>
                </a:rPr>
                <a:t>Работа с корпоративными клиентами</a:t>
              </a:r>
              <a:endParaRPr lang="ru-RU" sz="3200" b="0" strike="noStrike" spc="-1">
                <a:latin typeface="XO Oriel"/>
              </a:endParaRPr>
            </a:p>
            <a:p>
              <a:pPr marL="343080" indent="-343080">
                <a:lnSpc>
                  <a:spcPct val="130000"/>
                </a:lnSpc>
                <a:buClr>
                  <a:srgbClr val="343434"/>
                </a:buClr>
                <a:buFont typeface="Arial"/>
                <a:buChar char="•"/>
              </a:pPr>
              <a:r>
                <a:rPr lang="ru-RU" sz="3200" b="0" strike="noStrike" spc="-32">
                  <a:solidFill>
                    <a:srgbClr val="343434"/>
                  </a:solidFill>
                  <a:latin typeface="VTB Group Cond Book"/>
                  <a:ea typeface="VTB Group Cond Book"/>
                </a:rPr>
                <a:t>Кредитный анализ</a:t>
              </a:r>
              <a:endParaRPr lang="ru-RU" sz="3200" b="0" strike="noStrike" spc="-1">
                <a:latin typeface="XO Oriel"/>
              </a:endParaRPr>
            </a:p>
          </p:txBody>
        </p:sp>
        <p:sp>
          <p:nvSpPr>
            <p:cNvPr id="285" name="TextBox 25"/>
            <p:cNvSpPr/>
            <p:nvPr/>
          </p:nvSpPr>
          <p:spPr>
            <a:xfrm>
              <a:off x="11161440" y="7494840"/>
              <a:ext cx="4760640" cy="12193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spAutoFit/>
            </a:bodyPr>
            <a:lstStyle/>
            <a:p>
              <a:pPr>
                <a:lnSpc>
                  <a:spcPct val="100000"/>
                </a:lnSpc>
                <a:spcBef>
                  <a:spcPts val="4000"/>
                </a:spcBef>
                <a:buNone/>
                <a:tabLst>
                  <a:tab pos="0" algn="l"/>
                </a:tabLst>
              </a:pPr>
              <a:r>
                <a:rPr lang="ru-RU" sz="4000" b="0" strike="noStrike" spc="-38">
                  <a:solidFill>
                    <a:srgbClr val="00A2FF"/>
                  </a:solidFill>
                  <a:latin typeface="VTB Group Cond Book"/>
                  <a:ea typeface="VTB Group Cond Book"/>
                </a:rPr>
                <a:t>Средний и малый бизнес</a:t>
              </a:r>
              <a:endParaRPr lang="ru-RU" sz="4000" b="0" strike="noStrike" spc="-1">
                <a:latin typeface="XO Oriel"/>
              </a:endParaRPr>
            </a:p>
          </p:txBody>
        </p:sp>
        <p:sp>
          <p:nvSpPr>
            <p:cNvPr id="286" name="TextBox 25"/>
            <p:cNvSpPr/>
            <p:nvPr/>
          </p:nvSpPr>
          <p:spPr>
            <a:xfrm>
              <a:off x="2354760" y="7494840"/>
              <a:ext cx="3435480" cy="12193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b">
              <a:spAutoFit/>
            </a:bodyPr>
            <a:lstStyle/>
            <a:p>
              <a:pPr>
                <a:lnSpc>
                  <a:spcPct val="100000"/>
                </a:lnSpc>
                <a:spcBef>
                  <a:spcPts val="4000"/>
                </a:spcBef>
                <a:buNone/>
                <a:tabLst>
                  <a:tab pos="0" algn="l"/>
                </a:tabLst>
              </a:pPr>
              <a:r>
                <a:rPr lang="ru-RU" sz="4000" b="0" strike="noStrike" spc="-38">
                  <a:solidFill>
                    <a:srgbClr val="00A2FF"/>
                  </a:solidFill>
                  <a:latin typeface="VTB Group Cond Book"/>
                  <a:ea typeface="VTB Group Cond Book"/>
                </a:rPr>
                <a:t>Розничный бизнес</a:t>
              </a:r>
              <a:endParaRPr lang="ru-RU" sz="4000" b="0" strike="noStrike" spc="-1">
                <a:latin typeface="XO Oriel"/>
              </a:endParaRPr>
            </a:p>
          </p:txBody>
        </p:sp>
        <p:sp>
          <p:nvSpPr>
            <p:cNvPr id="287" name="ВТБ IT ЮНИОР"/>
            <p:cNvSpPr/>
            <p:nvPr/>
          </p:nvSpPr>
          <p:spPr>
            <a:xfrm>
              <a:off x="2375640" y="9000360"/>
              <a:ext cx="5989680" cy="12675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marL="343080" indent="-343080">
                <a:lnSpc>
                  <a:spcPct val="130000"/>
                </a:lnSpc>
                <a:buClr>
                  <a:srgbClr val="343434"/>
                </a:buClr>
                <a:buFont typeface="Arial"/>
                <a:buChar char="•"/>
              </a:pPr>
              <a:r>
                <a:rPr lang="ru-RU" sz="3200" b="0" strike="noStrike" spc="-32">
                  <a:solidFill>
                    <a:srgbClr val="343434"/>
                  </a:solidFill>
                  <a:latin typeface="VTB Group Cond Book"/>
                  <a:ea typeface="VTB Group Cond Book"/>
                </a:rPr>
                <a:t>Работа с клиентами – физическими лицами</a:t>
              </a:r>
              <a:endParaRPr lang="ru-RU" sz="3200" b="0" strike="noStrike" spc="-1">
                <a:latin typeface="XO Oriel"/>
              </a:endParaRPr>
            </a:p>
          </p:txBody>
        </p:sp>
        <p:pic>
          <p:nvPicPr>
            <p:cNvPr id="288" name="Рисунок 15"/>
            <p:cNvPicPr/>
            <p:nvPr/>
          </p:nvPicPr>
          <p:blipFill>
            <a:blip r:embed="rId2"/>
            <a:stretch/>
          </p:blipFill>
          <p:spPr>
            <a:xfrm>
              <a:off x="14486760" y="9352080"/>
              <a:ext cx="3396600" cy="2481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9" name="Рисунок 1"/>
            <p:cNvPicPr/>
            <p:nvPr/>
          </p:nvPicPr>
          <p:blipFill>
            <a:blip r:embed="rId3"/>
            <a:stretch/>
          </p:blipFill>
          <p:spPr>
            <a:xfrm>
              <a:off x="7023960" y="9631440"/>
              <a:ext cx="2081520" cy="2128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90" name="Линия"/>
          <p:cNvSpPr/>
          <p:nvPr/>
        </p:nvSpPr>
        <p:spPr>
          <a:xfrm>
            <a:off x="17058240" y="8639280"/>
            <a:ext cx="5108760" cy="0"/>
          </a:xfrm>
          <a:prstGeom prst="line">
            <a:avLst/>
          </a:prstGeom>
          <a:ln w="25400">
            <a:solidFill>
              <a:srgbClr val="053674">
                <a:alpha val="10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Прямоугольник 2"/>
          <p:cNvSpPr/>
          <p:nvPr/>
        </p:nvSpPr>
        <p:spPr>
          <a:xfrm>
            <a:off x="0" y="0"/>
            <a:ext cx="24383520" cy="13715640"/>
          </a:xfrm>
          <a:prstGeom prst="rect">
            <a:avLst/>
          </a:prstGeom>
          <a:gradFill rotWithShape="0">
            <a:gsLst>
              <a:gs pos="0">
                <a:srgbClr val="2533A7"/>
              </a:gs>
              <a:gs pos="100000">
                <a:srgbClr val="092082"/>
              </a:gs>
            </a:gsLst>
            <a:lin ang="13500000"/>
          </a:gra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2" name="Рисунок 1"/>
          <p:cNvPicPr/>
          <p:nvPr/>
        </p:nvPicPr>
        <p:blipFill>
          <a:blip r:embed="rId2"/>
          <a:srcRect t="12274" r="6700" b="13334"/>
          <a:stretch/>
        </p:blipFill>
        <p:spPr>
          <a:xfrm>
            <a:off x="12318840" y="88560"/>
            <a:ext cx="12071520" cy="13627080"/>
          </a:xfrm>
          <a:prstGeom prst="rect">
            <a:avLst/>
          </a:prstGeom>
          <a:ln w="0">
            <a:noFill/>
          </a:ln>
        </p:spPr>
      </p:pic>
      <p:sp>
        <p:nvSpPr>
          <p:cNvPr id="293" name="Сквиркл"/>
          <p:cNvSpPr/>
          <p:nvPr/>
        </p:nvSpPr>
        <p:spPr>
          <a:xfrm>
            <a:off x="766800" y="3202920"/>
            <a:ext cx="11551680" cy="4708800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TextBox 25"/>
          <p:cNvSpPr/>
          <p:nvPr/>
        </p:nvSpPr>
        <p:spPr>
          <a:xfrm>
            <a:off x="4375800" y="4013640"/>
            <a:ext cx="7504200" cy="3119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1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rgbClr val="00ABFF"/>
                </a:solidFill>
                <a:latin typeface="VTBGroup-Light"/>
                <a:ea typeface="DejaVu Sans"/>
              </a:rPr>
              <a:t>/ </a:t>
            </a:r>
            <a:r>
              <a:rPr lang="ru-RU" sz="2800" b="0" strike="noStrike" spc="-1">
                <a:solidFill>
                  <a:srgbClr val="000000"/>
                </a:solidFill>
                <a:latin typeface="VTBGroup-Light"/>
                <a:ea typeface="DejaVu Sans"/>
              </a:rPr>
              <a:t>Выпускники ВУЗов/ССУЗов </a:t>
            </a:r>
            <a:r>
              <a:rPr lang="ru-RU" sz="2800" b="0" strike="noStrike" spc="-29">
                <a:solidFill>
                  <a:srgbClr val="000000"/>
                </a:solidFill>
                <a:latin typeface="VTB Group Light"/>
                <a:ea typeface="VTB Group Cond Book"/>
              </a:rPr>
              <a:t>2022 — 2023 года выпуска, 1-2 курса магистратуры </a:t>
            </a:r>
            <a:endParaRPr lang="ru-RU" sz="2800" b="0" strike="noStrike" spc="-1">
              <a:latin typeface="XO Oriel"/>
            </a:endParaRPr>
          </a:p>
          <a:p>
            <a:pPr>
              <a:lnSpc>
                <a:spcPct val="11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rgbClr val="00ABFF"/>
                </a:solidFill>
                <a:latin typeface="VTBGroup-Light"/>
                <a:ea typeface="DejaVu Sans"/>
              </a:rPr>
              <a:t>/ </a:t>
            </a:r>
            <a:r>
              <a:rPr lang="ru-RU" sz="2800" b="0" strike="noStrike" spc="-29">
                <a:solidFill>
                  <a:srgbClr val="000000"/>
                </a:solidFill>
                <a:latin typeface="VTB Group Light"/>
                <a:ea typeface="VTB Group Cond Book"/>
              </a:rPr>
              <a:t>Развитые коммуникативные и аналитические навыки</a:t>
            </a:r>
            <a:endParaRPr lang="ru-RU" sz="2800" b="0" strike="noStrike" spc="-1">
              <a:latin typeface="XO Oriel"/>
            </a:endParaRPr>
          </a:p>
          <a:p>
            <a:pPr>
              <a:lnSpc>
                <a:spcPct val="11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rgbClr val="00ABFF"/>
                </a:solidFill>
                <a:latin typeface="VTBGroup-Light"/>
                <a:ea typeface="DejaVu Sans"/>
              </a:rPr>
              <a:t>/ </a:t>
            </a:r>
            <a:r>
              <a:rPr lang="ru-RU" sz="2800" b="0" strike="noStrike" spc="-29">
                <a:solidFill>
                  <a:srgbClr val="000000"/>
                </a:solidFill>
                <a:latin typeface="VTB Group Light"/>
                <a:ea typeface="VTB Group Cond Book"/>
              </a:rPr>
              <a:t>Возможность работать полный рабочий день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295" name="Линия"/>
          <p:cNvSpPr/>
          <p:nvPr/>
        </p:nvSpPr>
        <p:spPr>
          <a:xfrm>
            <a:off x="4155120" y="3591360"/>
            <a:ext cx="0" cy="3674160"/>
          </a:xfrm>
          <a:prstGeom prst="line">
            <a:avLst/>
          </a:prstGeom>
          <a:ln w="25400">
            <a:solidFill>
              <a:srgbClr val="053674">
                <a:alpha val="10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6" name="TextBox 25"/>
          <p:cNvSpPr/>
          <p:nvPr/>
        </p:nvSpPr>
        <p:spPr>
          <a:xfrm>
            <a:off x="873360" y="4970160"/>
            <a:ext cx="2952000" cy="1174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3500" b="0" strike="noStrike" spc="-35">
                <a:solidFill>
                  <a:srgbClr val="00A2FF"/>
                </a:solidFill>
                <a:latin typeface="VTB Group Cond Book"/>
                <a:ea typeface="VTB Group Cond Book"/>
              </a:rPr>
              <a:t>Требования </a:t>
            </a:r>
            <a:r>
              <a:rPr sz="3500"/>
              <a:t/>
            </a:r>
            <a:br>
              <a:rPr sz="3500"/>
            </a:br>
            <a:r>
              <a:rPr lang="ru-RU" sz="3500" b="0" strike="noStrike" spc="-35">
                <a:solidFill>
                  <a:srgbClr val="00A2FF"/>
                </a:solidFill>
                <a:latin typeface="VTB Group Cond Book"/>
                <a:ea typeface="VTB Group Cond Book"/>
              </a:rPr>
              <a:t>к вам</a:t>
            </a:r>
            <a:endParaRPr lang="ru-RU" sz="3500" b="0" strike="noStrike" spc="-1">
              <a:latin typeface="XO Oriel"/>
            </a:endParaRPr>
          </a:p>
        </p:txBody>
      </p:sp>
      <p:sp>
        <p:nvSpPr>
          <p:cNvPr id="297" name="Сквиркл"/>
          <p:cNvSpPr/>
          <p:nvPr/>
        </p:nvSpPr>
        <p:spPr>
          <a:xfrm>
            <a:off x="766800" y="8575560"/>
            <a:ext cx="11551680" cy="4476240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TextBox 25"/>
          <p:cNvSpPr/>
          <p:nvPr/>
        </p:nvSpPr>
        <p:spPr>
          <a:xfrm>
            <a:off x="4155480" y="9409680"/>
            <a:ext cx="7623000" cy="2955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1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rgbClr val="00ABFF"/>
                </a:solidFill>
                <a:latin typeface="VTBGroup-Light"/>
                <a:ea typeface="DejaVu Sans"/>
              </a:rPr>
              <a:t>/ </a:t>
            </a:r>
            <a:r>
              <a:rPr lang="ru-RU" sz="2800" b="0" strike="noStrike" spc="-29">
                <a:solidFill>
                  <a:srgbClr val="000000"/>
                </a:solidFill>
                <a:latin typeface="VTB Group Light"/>
                <a:ea typeface="VTB Group Cond Book"/>
              </a:rPr>
              <a:t>Официальное трудоустройство, </a:t>
            </a:r>
            <a:endParaRPr lang="ru-RU" sz="2800" b="0" strike="noStrike" spc="-1">
              <a:latin typeface="XO Oriel"/>
            </a:endParaRPr>
          </a:p>
          <a:p>
            <a:pPr>
              <a:lnSpc>
                <a:spcPct val="11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rgbClr val="00ABFF"/>
                </a:solidFill>
                <a:latin typeface="VTBGroup-Light"/>
                <a:ea typeface="DejaVu Sans"/>
              </a:rPr>
              <a:t>/ </a:t>
            </a:r>
            <a:r>
              <a:rPr lang="ru-RU" sz="2800" b="0" strike="noStrike" spc="-29">
                <a:solidFill>
                  <a:srgbClr val="000000"/>
                </a:solidFill>
                <a:latin typeface="VTB Group Light"/>
                <a:ea typeface="VTB Group Cond Book"/>
              </a:rPr>
              <a:t>Конкурентная зарплата</a:t>
            </a:r>
            <a:endParaRPr lang="ru-RU" sz="2800" b="0" strike="noStrike" spc="-1">
              <a:latin typeface="XO Oriel"/>
            </a:endParaRPr>
          </a:p>
          <a:p>
            <a:pPr>
              <a:lnSpc>
                <a:spcPct val="11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rgbClr val="00ABFF"/>
                </a:solidFill>
                <a:latin typeface="VTBGroup-Light"/>
                <a:ea typeface="DejaVu Sans"/>
              </a:rPr>
              <a:t>/ </a:t>
            </a:r>
            <a:r>
              <a:rPr lang="ru-RU" sz="2800" b="0" strike="noStrike" spc="-29">
                <a:solidFill>
                  <a:srgbClr val="000000"/>
                </a:solidFill>
                <a:latin typeface="VTB Group Light"/>
                <a:ea typeface="VTB Group Cond Book"/>
              </a:rPr>
              <a:t>Комплексная программа обучения</a:t>
            </a:r>
            <a:endParaRPr lang="ru-RU" sz="2800" b="0" strike="noStrike" spc="-1">
              <a:latin typeface="XO Oriel"/>
            </a:endParaRPr>
          </a:p>
          <a:p>
            <a:pPr>
              <a:lnSpc>
                <a:spcPct val="11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rgbClr val="00ABFF"/>
                </a:solidFill>
                <a:latin typeface="VTBGroup-Light"/>
                <a:ea typeface="DejaVu Sans"/>
              </a:rPr>
              <a:t>/ </a:t>
            </a:r>
            <a:r>
              <a:rPr lang="ru-RU" sz="2800" b="0" strike="noStrike" spc="-29">
                <a:solidFill>
                  <a:srgbClr val="000000"/>
                </a:solidFill>
                <a:latin typeface="VTB Group Light"/>
                <a:ea typeface="VTB Group Cond Book"/>
              </a:rPr>
              <a:t>Полис ДМС</a:t>
            </a:r>
            <a:endParaRPr lang="ru-RU" sz="2800" b="0" strike="noStrike" spc="-1">
              <a:latin typeface="XO Oriel"/>
            </a:endParaRPr>
          </a:p>
          <a:p>
            <a:pPr>
              <a:lnSpc>
                <a:spcPct val="110000"/>
              </a:lnSpc>
              <a:spcBef>
                <a:spcPts val="1199"/>
              </a:spcBef>
              <a:buNone/>
              <a:tabLst>
                <a:tab pos="0" algn="l"/>
              </a:tabLst>
            </a:pPr>
            <a:endParaRPr lang="ru-RU" sz="2800" b="0" strike="noStrike" spc="-1">
              <a:latin typeface="XO Oriel"/>
            </a:endParaRPr>
          </a:p>
        </p:txBody>
      </p:sp>
      <p:sp>
        <p:nvSpPr>
          <p:cNvPr id="299" name="TextBox 25"/>
          <p:cNvSpPr/>
          <p:nvPr/>
        </p:nvSpPr>
        <p:spPr>
          <a:xfrm>
            <a:off x="1051560" y="10087560"/>
            <a:ext cx="2595960" cy="1174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3500" b="0" strike="noStrike" spc="-35">
                <a:solidFill>
                  <a:srgbClr val="00A2FF"/>
                </a:solidFill>
                <a:latin typeface="VTB Group Cond Book"/>
                <a:ea typeface="VTB Group Cond Book"/>
              </a:rPr>
              <a:t>Мы </a:t>
            </a:r>
            <a:r>
              <a:rPr sz="3500"/>
              <a:t/>
            </a:r>
            <a:br>
              <a:rPr sz="3500"/>
            </a:br>
            <a:r>
              <a:rPr lang="ru-RU" sz="3500" b="0" strike="noStrike" spc="-35">
                <a:solidFill>
                  <a:srgbClr val="00A2FF"/>
                </a:solidFill>
                <a:latin typeface="VTB Group Cond Book"/>
                <a:ea typeface="VTB Group Cond Book"/>
              </a:rPr>
              <a:t>предлагаем</a:t>
            </a:r>
            <a:endParaRPr lang="ru-RU" sz="3500" b="0" strike="noStrike" spc="-1">
              <a:latin typeface="XO Oriel"/>
            </a:endParaRPr>
          </a:p>
        </p:txBody>
      </p:sp>
      <p:sp>
        <p:nvSpPr>
          <p:cNvPr id="300" name="Линия"/>
          <p:cNvSpPr/>
          <p:nvPr/>
        </p:nvSpPr>
        <p:spPr>
          <a:xfrm>
            <a:off x="3746520" y="9106920"/>
            <a:ext cx="360" cy="3265920"/>
          </a:xfrm>
          <a:prstGeom prst="line">
            <a:avLst/>
          </a:prstGeom>
          <a:ln w="25400">
            <a:solidFill>
              <a:srgbClr val="053674">
                <a:alpha val="10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873360" y="559440"/>
            <a:ext cx="12634200" cy="2473200"/>
          </a:xfrm>
          <a:prstGeom prst="rect">
            <a:avLst/>
          </a:prstGeom>
          <a:noFill/>
          <a:ln w="12600">
            <a:noFill/>
          </a:ln>
        </p:spPr>
        <p:txBody>
          <a:bodyPr tIns="91440" bIns="91440" anchor="ctr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6000" b="0" strike="noStrike" spc="-1">
                <a:solidFill>
                  <a:srgbClr val="FFFFFF"/>
                </a:solidFill>
                <a:latin typeface="VTB Group Bold"/>
                <a:ea typeface="Helvetica Neue Medium"/>
              </a:rPr>
              <a:t>Требования и условия работы</a:t>
            </a:r>
            <a:endParaRPr lang="ru-RU" sz="6000" b="0" strike="noStrike" spc="-1">
              <a:solidFill>
                <a:srgbClr val="000000"/>
              </a:solidFill>
              <a:latin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E1DFF"/>
            </a:gs>
            <a:gs pos="100000">
              <a:srgbClr val="092082"/>
            </a:gs>
          </a:gsLst>
          <a:lin ang="135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Сквиркл"/>
          <p:cNvSpPr/>
          <p:nvPr/>
        </p:nvSpPr>
        <p:spPr>
          <a:xfrm>
            <a:off x="1577160" y="5074920"/>
            <a:ext cx="10317600" cy="330300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Сквиркл"/>
          <p:cNvSpPr/>
          <p:nvPr/>
        </p:nvSpPr>
        <p:spPr>
          <a:xfrm>
            <a:off x="12488760" y="5074920"/>
            <a:ext cx="10317600" cy="330300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4" name="Сквиркл"/>
          <p:cNvSpPr/>
          <p:nvPr/>
        </p:nvSpPr>
        <p:spPr>
          <a:xfrm>
            <a:off x="1567080" y="8959320"/>
            <a:ext cx="10317600" cy="330300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Сквиркл"/>
          <p:cNvSpPr/>
          <p:nvPr/>
        </p:nvSpPr>
        <p:spPr>
          <a:xfrm>
            <a:off x="12488760" y="8959320"/>
            <a:ext cx="10317600" cy="330300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Начало приема заявок"/>
          <p:cNvSpPr/>
          <p:nvPr/>
        </p:nvSpPr>
        <p:spPr>
          <a:xfrm>
            <a:off x="4788000" y="5929560"/>
            <a:ext cx="3487680" cy="692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spAutoFit/>
          </a:bodyPr>
          <a:lstStyle/>
          <a:p>
            <a:pPr>
              <a:lnSpc>
                <a:spcPct val="13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3500" b="1" strike="noStrike" spc="-35">
                <a:solidFill>
                  <a:srgbClr val="00A2FF"/>
                </a:solidFill>
                <a:latin typeface="VTB Group Light"/>
                <a:ea typeface="VTB Group Cond Book"/>
              </a:rPr>
              <a:t>Прием заявок</a:t>
            </a:r>
            <a:endParaRPr lang="ru-RU" sz="3500" b="0" strike="noStrike" spc="-1">
              <a:latin typeface="XO Oriel"/>
            </a:endParaRPr>
          </a:p>
        </p:txBody>
      </p:sp>
      <p:sp>
        <p:nvSpPr>
          <p:cNvPr id="307" name="25 февраля 2020"/>
          <p:cNvSpPr/>
          <p:nvPr/>
        </p:nvSpPr>
        <p:spPr>
          <a:xfrm>
            <a:off x="5134680" y="6679752"/>
            <a:ext cx="2499210" cy="640175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spAutoFit/>
          </a:bodyPr>
          <a:lstStyle/>
          <a:p>
            <a:pPr>
              <a:lnSpc>
                <a:spcPct val="13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3200" spc="-52" smtClean="0">
                <a:solidFill>
                  <a:srgbClr val="000000"/>
                </a:solidFill>
                <a:latin typeface="VTB Group Cond Book"/>
                <a:ea typeface="VTB Group Cond Book"/>
              </a:rPr>
              <a:t>15</a:t>
            </a:r>
            <a:r>
              <a:rPr lang="ru-RU" sz="3200" b="0" strike="noStrike" spc="-52" smtClean="0">
                <a:solidFill>
                  <a:srgbClr val="000000"/>
                </a:solidFill>
                <a:latin typeface="VTB Group Cond Book"/>
                <a:ea typeface="VTB Group Cond Book"/>
              </a:rPr>
              <a:t> июня </a:t>
            </a:r>
            <a:r>
              <a:rPr lang="ru-RU" sz="3200" b="0" strike="noStrike" spc="-52" dirty="0">
                <a:solidFill>
                  <a:srgbClr val="000000"/>
                </a:solidFill>
                <a:latin typeface="VTB Group Cond Book"/>
                <a:ea typeface="VTB Group Cond Book"/>
              </a:rPr>
              <a:t>2023</a:t>
            </a:r>
            <a:endParaRPr lang="ru-RU" sz="3200" b="0" strike="noStrike" spc="-1" dirty="0">
              <a:latin typeface="XO Oriel"/>
            </a:endParaRPr>
          </a:p>
        </p:txBody>
      </p:sp>
      <p:sp>
        <p:nvSpPr>
          <p:cNvPr id="308" name="Продолжительность"/>
          <p:cNvSpPr/>
          <p:nvPr/>
        </p:nvSpPr>
        <p:spPr>
          <a:xfrm>
            <a:off x="15594840" y="5866200"/>
            <a:ext cx="5060160" cy="692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spAutoFit/>
          </a:bodyPr>
          <a:lstStyle/>
          <a:p>
            <a:pPr>
              <a:lnSpc>
                <a:spcPct val="13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3500" b="1" strike="noStrike" spc="-35">
                <a:solidFill>
                  <a:srgbClr val="00A2FF"/>
                </a:solidFill>
                <a:latin typeface="VTB Group Light"/>
                <a:ea typeface="VTB Group Cond Book"/>
              </a:rPr>
              <a:t>Продолжительность</a:t>
            </a:r>
            <a:endParaRPr lang="ru-RU" sz="3500" b="0" strike="noStrike" spc="-1">
              <a:latin typeface="XO Oriel"/>
            </a:endParaRPr>
          </a:p>
        </p:txBody>
      </p:sp>
      <p:sp>
        <p:nvSpPr>
          <p:cNvPr id="309" name="12 месяцев"/>
          <p:cNvSpPr/>
          <p:nvPr/>
        </p:nvSpPr>
        <p:spPr>
          <a:xfrm>
            <a:off x="16027920" y="6647760"/>
            <a:ext cx="1725840" cy="634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spAutoFit/>
          </a:bodyPr>
          <a:lstStyle/>
          <a:p>
            <a:pPr>
              <a:lnSpc>
                <a:spcPct val="13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3200" b="0" strike="noStrike" spc="-52">
                <a:solidFill>
                  <a:srgbClr val="000000"/>
                </a:solidFill>
                <a:latin typeface="VTB Group Cond Book"/>
                <a:ea typeface="VTB Group Cond Book"/>
              </a:rPr>
              <a:t>12 месяцев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310" name="География"/>
          <p:cNvSpPr/>
          <p:nvPr/>
        </p:nvSpPr>
        <p:spPr>
          <a:xfrm>
            <a:off x="15740640" y="9758880"/>
            <a:ext cx="2719080" cy="692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spAutoFit/>
          </a:bodyPr>
          <a:lstStyle/>
          <a:p>
            <a:pPr>
              <a:lnSpc>
                <a:spcPct val="13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3500" b="1" strike="noStrike" spc="-35">
                <a:solidFill>
                  <a:srgbClr val="00A2FF"/>
                </a:solidFill>
                <a:latin typeface="VTB Group Light"/>
                <a:ea typeface="VTB Group Cond Book"/>
              </a:rPr>
              <a:t>География</a:t>
            </a:r>
            <a:endParaRPr lang="ru-RU" sz="3500" b="0" strike="noStrike" spc="-1">
              <a:latin typeface="XO Oriel"/>
            </a:endParaRPr>
          </a:p>
        </p:txBody>
      </p:sp>
      <p:sp>
        <p:nvSpPr>
          <p:cNvPr id="311" name="Москва, Санкт-Петербург"/>
          <p:cNvSpPr/>
          <p:nvPr/>
        </p:nvSpPr>
        <p:spPr>
          <a:xfrm>
            <a:off x="15978240" y="10603440"/>
            <a:ext cx="8405640" cy="488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200" b="0" strike="noStrike" spc="-52">
                <a:solidFill>
                  <a:srgbClr val="000000"/>
                </a:solidFill>
                <a:latin typeface="VTB Group Cond Book"/>
                <a:ea typeface="VTB Group Cond Book"/>
              </a:rPr>
              <a:t>Более 65 городов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312" name="Начало стажировки"/>
          <p:cNvSpPr/>
          <p:nvPr/>
        </p:nvSpPr>
        <p:spPr>
          <a:xfrm>
            <a:off x="4674960" y="9758880"/>
            <a:ext cx="4965840" cy="692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spAutoFit/>
          </a:bodyPr>
          <a:lstStyle/>
          <a:p>
            <a:pPr>
              <a:lnSpc>
                <a:spcPct val="13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3500" b="1" strike="noStrike" spc="-35">
                <a:solidFill>
                  <a:srgbClr val="00A2FF"/>
                </a:solidFill>
                <a:latin typeface="VTB Group Light"/>
                <a:ea typeface="VTB Group Cond Book"/>
              </a:rPr>
              <a:t>Начало стажировки</a:t>
            </a:r>
            <a:endParaRPr lang="ru-RU" sz="3500" b="0" strike="noStrike" spc="-1">
              <a:latin typeface="XO Oriel"/>
            </a:endParaRPr>
          </a:p>
        </p:txBody>
      </p:sp>
      <p:sp>
        <p:nvSpPr>
          <p:cNvPr id="313" name="01 июля 2020"/>
          <p:cNvSpPr/>
          <p:nvPr/>
        </p:nvSpPr>
        <p:spPr>
          <a:xfrm>
            <a:off x="5118480" y="10530360"/>
            <a:ext cx="1956960" cy="634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spAutoFit/>
          </a:bodyPr>
          <a:lstStyle/>
          <a:p>
            <a:pPr>
              <a:lnSpc>
                <a:spcPct val="13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3200" b="0" strike="noStrike" spc="-52">
                <a:solidFill>
                  <a:srgbClr val="000000"/>
                </a:solidFill>
                <a:latin typeface="VTB Group Cond Book"/>
                <a:ea typeface="VTB Group Cond Book"/>
              </a:rPr>
              <a:t>3 июля</a:t>
            </a:r>
            <a:r>
              <a:rPr lang="ru-RU" sz="3200" b="0" strike="noStrike" spc="-52">
                <a:solidFill>
                  <a:srgbClr val="000000"/>
                </a:solidFill>
                <a:latin typeface="VTB Group Cond Book"/>
                <a:ea typeface="VTB Group Cond Book"/>
              </a:rPr>
              <a:t> 2023 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1567080" y="1607400"/>
            <a:ext cx="12634200" cy="2473200"/>
          </a:xfrm>
          <a:prstGeom prst="rect">
            <a:avLst/>
          </a:prstGeom>
          <a:noFill/>
          <a:ln w="12600">
            <a:noFill/>
          </a:ln>
        </p:spPr>
        <p:txBody>
          <a:bodyPr tIns="91440" bIns="91440" anchor="ctr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6000" b="0" strike="noStrike" spc="-1">
                <a:solidFill>
                  <a:srgbClr val="FFFFFF"/>
                </a:solidFill>
                <a:latin typeface="VTB Group Bold"/>
                <a:ea typeface="Helvetica Neue Medium"/>
              </a:rPr>
              <a:t>Даты и длительность стажировки</a:t>
            </a:r>
            <a:endParaRPr lang="ru-RU" sz="6000" b="0" strike="noStrike" spc="-1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315" name="Рисунок 1"/>
          <p:cNvPicPr/>
          <p:nvPr/>
        </p:nvPicPr>
        <p:blipFill>
          <a:blip r:embed="rId2"/>
          <a:stretch/>
        </p:blipFill>
        <p:spPr>
          <a:xfrm>
            <a:off x="13063680" y="9498600"/>
            <a:ext cx="2674080" cy="2206080"/>
          </a:xfrm>
          <a:prstGeom prst="rect">
            <a:avLst/>
          </a:prstGeom>
          <a:ln w="0">
            <a:noFill/>
          </a:ln>
        </p:spPr>
      </p:pic>
      <p:pic>
        <p:nvPicPr>
          <p:cNvPr id="316" name="Рисунок 2"/>
          <p:cNvPicPr/>
          <p:nvPr/>
        </p:nvPicPr>
        <p:blipFill>
          <a:blip r:embed="rId3"/>
          <a:stretch/>
        </p:blipFill>
        <p:spPr>
          <a:xfrm>
            <a:off x="13139640" y="5756760"/>
            <a:ext cx="2244600" cy="1850760"/>
          </a:xfrm>
          <a:prstGeom prst="rect">
            <a:avLst/>
          </a:prstGeom>
          <a:ln w="0">
            <a:noFill/>
          </a:ln>
        </p:spPr>
      </p:pic>
      <p:pic>
        <p:nvPicPr>
          <p:cNvPr id="317" name="Рисунок 3"/>
          <p:cNvPicPr/>
          <p:nvPr/>
        </p:nvPicPr>
        <p:blipFill>
          <a:blip r:embed="rId4"/>
          <a:stretch/>
        </p:blipFill>
        <p:spPr>
          <a:xfrm>
            <a:off x="1995480" y="9784800"/>
            <a:ext cx="2768760" cy="1941480"/>
          </a:xfrm>
          <a:prstGeom prst="rect">
            <a:avLst/>
          </a:prstGeom>
          <a:ln w="0">
            <a:noFill/>
          </a:ln>
        </p:spPr>
      </p:pic>
      <p:pic>
        <p:nvPicPr>
          <p:cNvPr id="318" name="Рисунок 4"/>
          <p:cNvPicPr/>
          <p:nvPr/>
        </p:nvPicPr>
        <p:blipFill>
          <a:blip r:embed="rId5"/>
          <a:stretch/>
        </p:blipFill>
        <p:spPr>
          <a:xfrm>
            <a:off x="2531160" y="5730480"/>
            <a:ext cx="1914480" cy="1899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Box 25"/>
          <p:cNvSpPr/>
          <p:nvPr/>
        </p:nvSpPr>
        <p:spPr>
          <a:xfrm>
            <a:off x="12742920" y="7239600"/>
            <a:ext cx="8184960" cy="633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3200" b="0" strike="noStrike" spc="-32">
                <a:solidFill>
                  <a:srgbClr val="FFFFFF"/>
                </a:solidFill>
                <a:latin typeface="VTB Group Cond Book"/>
                <a:ea typeface="VTB Group Cond Book"/>
              </a:rPr>
              <a:t>Средний и малый бизнес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320" name="Заголовок 1"/>
          <p:cNvSpPr/>
          <p:nvPr/>
        </p:nvSpPr>
        <p:spPr>
          <a:xfrm>
            <a:off x="1029960" y="1006200"/>
            <a:ext cx="1669572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6000" b="0" strike="noStrike" spc="-1">
                <a:solidFill>
                  <a:srgbClr val="00A2FF"/>
                </a:solidFill>
                <a:latin typeface="VTB Group Bold"/>
                <a:ea typeface="Helvetica Neue Medium"/>
              </a:rPr>
              <a:t>География стажировки</a:t>
            </a:r>
            <a:endParaRPr lang="ru-RU" sz="6000" b="0" strike="noStrike" spc="-1">
              <a:latin typeface="XO Oriel"/>
            </a:endParaRPr>
          </a:p>
        </p:txBody>
      </p:sp>
      <p:sp>
        <p:nvSpPr>
          <p:cNvPr id="321" name="Сквиркл"/>
          <p:cNvSpPr/>
          <p:nvPr/>
        </p:nvSpPr>
        <p:spPr>
          <a:xfrm>
            <a:off x="1576800" y="2360520"/>
            <a:ext cx="21786840" cy="10625400"/>
          </a:xfrm>
          <a:prstGeom prst="roundRect">
            <a:avLst>
              <a:gd name="adj" fmla="val 12354"/>
            </a:avLst>
          </a:prstGeom>
          <a:gradFill rotWithShape="0">
            <a:gsLst>
              <a:gs pos="0">
                <a:srgbClr val="8E1DFF"/>
              </a:gs>
              <a:gs pos="100000">
                <a:srgbClr val="092082"/>
              </a:gs>
            </a:gsLst>
            <a:lin ang="13500000"/>
          </a:gra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TextBox 25"/>
          <p:cNvSpPr/>
          <p:nvPr/>
        </p:nvSpPr>
        <p:spPr>
          <a:xfrm>
            <a:off x="2485440" y="2440080"/>
            <a:ext cx="8029800" cy="10438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2" spcCol="0" anchor="t">
            <a:spAutoFit/>
          </a:bodyPr>
          <a:lstStyle/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Архангельск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Астрахань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Балашиха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Барнаул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Белгород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Благовещенск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Брянск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Великий Новгород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Владивосток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Владимир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Волгоград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Воронеж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Грозный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Екатеринбург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Жуковский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Иваново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Ижевск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Иркутск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Йошкар-Ола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Казань</a:t>
            </a:r>
            <a:endParaRPr lang="ru-RU" sz="2000" b="0" strike="noStrike" spc="-1">
              <a:latin typeface="XO Oriel"/>
            </a:endParaRPr>
          </a:p>
        </p:txBody>
      </p:sp>
      <p:sp>
        <p:nvSpPr>
          <p:cNvPr id="323" name="TextBox 25"/>
          <p:cNvSpPr/>
          <p:nvPr/>
        </p:nvSpPr>
        <p:spPr>
          <a:xfrm>
            <a:off x="8115480" y="1829520"/>
            <a:ext cx="5928480" cy="11495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2" spcCol="0" anchor="t">
            <a:spAutoFit/>
          </a:bodyPr>
          <a:lstStyle/>
          <a:p>
            <a:pPr>
              <a:lnSpc>
                <a:spcPct val="130000"/>
              </a:lnSpc>
              <a:spcBef>
                <a:spcPts val="1001"/>
              </a:spcBef>
              <a:buNone/>
            </a:pP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Калининград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Калуга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Кемерово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Киров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Кострома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Королев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Краснодар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Красноярск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Курск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Липецк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Москва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Мурманск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Нижний Новгород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Новосибирск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Новый Уренгой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Омск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Орёл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Оренбург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Пенза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Пермь</a:t>
            </a:r>
            <a:endParaRPr lang="ru-RU" sz="2000" b="0" strike="noStrike" spc="-1">
              <a:latin typeface="XO Oriel"/>
            </a:endParaRPr>
          </a:p>
          <a:p>
            <a:pPr>
              <a:lnSpc>
                <a:spcPct val="130000"/>
              </a:lnSpc>
              <a:spcBef>
                <a:spcPts val="1001"/>
              </a:spcBef>
              <a:buNone/>
            </a:pPr>
            <a:endParaRPr lang="ru-RU" sz="2000" b="0" strike="noStrike" spc="-1">
              <a:latin typeface="XO Oriel"/>
            </a:endParaRPr>
          </a:p>
          <a:p>
            <a:pPr>
              <a:lnSpc>
                <a:spcPct val="130000"/>
              </a:lnSpc>
              <a:spcBef>
                <a:spcPts val="1001"/>
              </a:spcBef>
              <a:buNone/>
            </a:pPr>
            <a:endParaRPr lang="ru-RU" sz="2000" b="0" strike="noStrike" spc="-1">
              <a:latin typeface="XO Oriel"/>
            </a:endParaRPr>
          </a:p>
        </p:txBody>
      </p:sp>
      <p:sp>
        <p:nvSpPr>
          <p:cNvPr id="324" name="TextBox 25"/>
          <p:cNvSpPr/>
          <p:nvPr/>
        </p:nvSpPr>
        <p:spPr>
          <a:xfrm>
            <a:off x="13871160" y="2360520"/>
            <a:ext cx="5928480" cy="10438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2" spcCol="0" anchor="t">
            <a:spAutoFit/>
          </a:bodyPr>
          <a:lstStyle/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Петрозаводск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Подольск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Псков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Ростов-на-Дону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Рязань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Самара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Санкт-Петербург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Саранск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Саратов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Смоленск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Ставрополь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Сургут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Сыктывкар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Тамбов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Тверь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Томск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Тула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Тюмень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Улан-Удэ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Ульяновск</a:t>
            </a:r>
            <a:endParaRPr lang="ru-RU" sz="2000" b="0" strike="noStrike" spc="-1">
              <a:latin typeface="XO Oriel"/>
            </a:endParaRPr>
          </a:p>
        </p:txBody>
      </p:sp>
      <p:sp>
        <p:nvSpPr>
          <p:cNvPr id="325" name="TextBox 25"/>
          <p:cNvSpPr/>
          <p:nvPr/>
        </p:nvSpPr>
        <p:spPr>
          <a:xfrm>
            <a:off x="19181880" y="2418120"/>
            <a:ext cx="5928480" cy="4626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2" spcCol="0" anchor="t">
            <a:spAutoFit/>
          </a:bodyPr>
          <a:lstStyle/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Уфа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Хабаровск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Чебоксары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Челябинск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Череповец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Чита 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Южно-Сахалинск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Якутск</a:t>
            </a:r>
            <a:endParaRPr lang="ru-RU" sz="2000" b="0" strike="noStrike" spc="-1">
              <a:latin typeface="XO Oriel"/>
            </a:endParaRPr>
          </a:p>
          <a:p>
            <a:pPr marL="514440" indent="-514440">
              <a:lnSpc>
                <a:spcPct val="130000"/>
              </a:lnSpc>
              <a:spcBef>
                <a:spcPts val="1001"/>
              </a:spcBef>
              <a:buClr>
                <a:srgbClr val="1A9FDE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FFFFFF"/>
                </a:solidFill>
                <a:latin typeface="VTBGroup-Light"/>
                <a:ea typeface="DejaVu Sans"/>
              </a:rPr>
              <a:t>Ярославль</a:t>
            </a:r>
            <a:endParaRPr lang="ru-RU" sz="20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Осталось пройти интервью с менеджером отдела"/>
          <p:cNvSpPr/>
          <p:nvPr/>
        </p:nvSpPr>
        <p:spPr>
          <a:xfrm>
            <a:off x="1577160" y="1200960"/>
            <a:ext cx="19260360" cy="1107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6000" b="0" strike="noStrike" spc="-1">
                <a:solidFill>
                  <a:srgbClr val="0027A2"/>
                </a:solidFill>
                <a:latin typeface="VTB Group Bold"/>
                <a:ea typeface="Helvetica Neue Medium"/>
              </a:rPr>
              <a:t>Обучение ВТБ Юниор в региональной сети</a:t>
            </a:r>
            <a:endParaRPr lang="ru-RU" sz="6000" b="0" strike="noStrike" spc="-1">
              <a:latin typeface="XO Oriel"/>
            </a:endParaRPr>
          </a:p>
        </p:txBody>
      </p:sp>
      <p:sp>
        <p:nvSpPr>
          <p:cNvPr id="327" name="Сквиркл"/>
          <p:cNvSpPr/>
          <p:nvPr/>
        </p:nvSpPr>
        <p:spPr>
          <a:xfrm>
            <a:off x="1577160" y="4167000"/>
            <a:ext cx="4726080" cy="2057760"/>
          </a:xfrm>
          <a:prstGeom prst="roundRect">
            <a:avLst>
              <a:gd name="adj" fmla="val 2000"/>
            </a:avLst>
          </a:prstGeom>
          <a:gradFill rotWithShape="0">
            <a:gsLst>
              <a:gs pos="0">
                <a:srgbClr val="002AA0"/>
              </a:gs>
              <a:gs pos="100000">
                <a:srgbClr val="8E1DFF"/>
              </a:gs>
            </a:gsLst>
            <a:lin ang="0"/>
          </a:gra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8" name="Сквиркл"/>
          <p:cNvSpPr/>
          <p:nvPr/>
        </p:nvSpPr>
        <p:spPr>
          <a:xfrm>
            <a:off x="12488760" y="4167000"/>
            <a:ext cx="5151240" cy="2057760"/>
          </a:xfrm>
          <a:prstGeom prst="roundRect">
            <a:avLst>
              <a:gd name="adj" fmla="val 2000"/>
            </a:avLst>
          </a:prstGeom>
          <a:gradFill rotWithShape="0">
            <a:gsLst>
              <a:gs pos="0">
                <a:srgbClr val="002AA0"/>
              </a:gs>
              <a:gs pos="100000">
                <a:srgbClr val="8E1DFF"/>
              </a:gs>
            </a:gsLst>
            <a:lin ang="0"/>
          </a:gra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9" name="Перед встречей"/>
          <p:cNvSpPr/>
          <p:nvPr/>
        </p:nvSpPr>
        <p:spPr>
          <a:xfrm>
            <a:off x="2520000" y="4320000"/>
            <a:ext cx="2676240" cy="1559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3200" b="1" strike="noStrike" spc="-43">
                <a:solidFill>
                  <a:srgbClr val="FFFFFF"/>
                </a:solidFill>
                <a:latin typeface="VTB Group Book"/>
                <a:ea typeface="Arial"/>
              </a:rPr>
              <a:t>Изучение первичной информации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330" name="Изучите информацию о компании и отделе…"/>
          <p:cNvSpPr/>
          <p:nvPr/>
        </p:nvSpPr>
        <p:spPr>
          <a:xfrm>
            <a:off x="1577160" y="6509880"/>
            <a:ext cx="4726080" cy="3214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0000"/>
              </a:lnSpc>
              <a:spcBef>
                <a:spcPts val="2200"/>
              </a:spcBef>
              <a:buNone/>
              <a:tabLst>
                <a:tab pos="0" algn="l"/>
              </a:tabLst>
            </a:pPr>
            <a:endParaRPr lang="ru-RU" sz="2400" b="0" strike="noStrike" spc="-1">
              <a:latin typeface="XO Oriel"/>
            </a:endParaRPr>
          </a:p>
          <a:p>
            <a:pPr marL="380880" indent="-38088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Финансовые продукты</a:t>
            </a:r>
            <a:endParaRPr lang="ru-RU" sz="2400" b="0" strike="noStrike" spc="-1">
              <a:latin typeface="XO Oriel"/>
            </a:endParaRPr>
          </a:p>
          <a:p>
            <a:pPr marL="380880" indent="-38088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Стандарты обслуживания</a:t>
            </a:r>
            <a:endParaRPr lang="ru-RU" sz="2400" b="0" strike="noStrike" spc="-1">
              <a:latin typeface="XO Oriel"/>
            </a:endParaRPr>
          </a:p>
          <a:p>
            <a:pPr marL="380880" indent="-38088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Выполнение простых клиентских операций</a:t>
            </a:r>
            <a:endParaRPr lang="ru-RU" sz="2400" b="0" strike="noStrike" spc="-1">
              <a:latin typeface="XO Oriel"/>
            </a:endParaRPr>
          </a:p>
        </p:txBody>
      </p:sp>
      <p:pic>
        <p:nvPicPr>
          <p:cNvPr id="331" name="Изображение" descr="Изображение"/>
          <p:cNvPicPr/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/>
        </p:blipFill>
        <p:spPr>
          <a:xfrm>
            <a:off x="1779120" y="4921200"/>
            <a:ext cx="511920" cy="511920"/>
          </a:xfrm>
          <a:prstGeom prst="rect">
            <a:avLst/>
          </a:prstGeom>
          <a:ln w="12700">
            <a:noFill/>
          </a:ln>
        </p:spPr>
      </p:pic>
      <p:sp>
        <p:nvSpPr>
          <p:cNvPr id="332" name="Сквиркл"/>
          <p:cNvSpPr/>
          <p:nvPr/>
        </p:nvSpPr>
        <p:spPr>
          <a:xfrm>
            <a:off x="7012800" y="4167000"/>
            <a:ext cx="4726080" cy="2057760"/>
          </a:xfrm>
          <a:prstGeom prst="roundRect">
            <a:avLst>
              <a:gd name="adj" fmla="val 2000"/>
            </a:avLst>
          </a:prstGeom>
          <a:gradFill rotWithShape="0">
            <a:gsLst>
              <a:gs pos="0">
                <a:srgbClr val="002AA0"/>
              </a:gs>
              <a:gs pos="100000">
                <a:srgbClr val="8E1DFF"/>
              </a:gs>
            </a:gsLst>
            <a:lin ang="0"/>
          </a:gra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Сквиркл"/>
          <p:cNvSpPr/>
          <p:nvPr/>
        </p:nvSpPr>
        <p:spPr>
          <a:xfrm>
            <a:off x="18237600" y="4167000"/>
            <a:ext cx="4726080" cy="2057760"/>
          </a:xfrm>
          <a:prstGeom prst="roundRect">
            <a:avLst>
              <a:gd name="adj" fmla="val 2000"/>
            </a:avLst>
          </a:prstGeom>
          <a:gradFill rotWithShape="0">
            <a:gsLst>
              <a:gs pos="0">
                <a:srgbClr val="002AA0"/>
              </a:gs>
              <a:gs pos="100000">
                <a:srgbClr val="8E1DFF"/>
              </a:gs>
            </a:gsLst>
            <a:lin ang="0"/>
          </a:gra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Перед встречей"/>
          <p:cNvSpPr/>
          <p:nvPr/>
        </p:nvSpPr>
        <p:spPr>
          <a:xfrm>
            <a:off x="7153560" y="4170960"/>
            <a:ext cx="4366440" cy="1949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3200" b="1" strike="noStrike" spc="-43">
                <a:solidFill>
                  <a:srgbClr val="FFFFFF"/>
                </a:solidFill>
                <a:latin typeface="VTB Group Book"/>
                <a:ea typeface="Arial"/>
              </a:rPr>
              <a:t>Изучение информации по работе с физическими лицами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335" name="Перед встречей"/>
          <p:cNvSpPr/>
          <p:nvPr/>
        </p:nvSpPr>
        <p:spPr>
          <a:xfrm>
            <a:off x="12600000" y="4320000"/>
            <a:ext cx="4906080" cy="1706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2800" b="1" strike="noStrike" spc="-43">
                <a:solidFill>
                  <a:srgbClr val="FFFFFF"/>
                </a:solidFill>
                <a:latin typeface="VTB Group Book"/>
                <a:ea typeface="Arial"/>
              </a:rPr>
              <a:t>Изучение информации по работе с зарплатными и корпоративными клиентами</a:t>
            </a:r>
            <a:endParaRPr lang="ru-RU" sz="2800" b="0" strike="noStrike" spc="-1">
              <a:latin typeface="XO Oriel"/>
            </a:endParaRPr>
          </a:p>
        </p:txBody>
      </p:sp>
      <p:sp>
        <p:nvSpPr>
          <p:cNvPr id="336" name="Перед встречей"/>
          <p:cNvSpPr/>
          <p:nvPr/>
        </p:nvSpPr>
        <p:spPr>
          <a:xfrm>
            <a:off x="18350640" y="4250880"/>
            <a:ext cx="4613040" cy="1559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3200" b="1" strike="noStrike" spc="-43">
                <a:solidFill>
                  <a:srgbClr val="FFFFFF"/>
                </a:solidFill>
                <a:latin typeface="VTB Group Book"/>
                <a:ea typeface="Arial"/>
              </a:rPr>
              <a:t>Знакомство с работой в премиальном сегменте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337" name="Изучите информацию о компании и отделе…"/>
          <p:cNvSpPr/>
          <p:nvPr/>
        </p:nvSpPr>
        <p:spPr>
          <a:xfrm>
            <a:off x="7032960" y="6509880"/>
            <a:ext cx="4726080" cy="2935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0000"/>
              </a:lnSpc>
              <a:spcBef>
                <a:spcPts val="2200"/>
              </a:spcBef>
              <a:buNone/>
              <a:tabLst>
                <a:tab pos="0" algn="l"/>
              </a:tabLst>
            </a:pPr>
            <a:endParaRPr lang="ru-RU" sz="2400" b="0" strike="noStrike" spc="-1">
              <a:latin typeface="XO Oriel"/>
            </a:endParaRPr>
          </a:p>
          <a:p>
            <a:pPr marL="380880" indent="-38088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Полный перечень продуктовой линейки Банка</a:t>
            </a:r>
            <a:endParaRPr lang="ru-RU" sz="2400" b="0" strike="noStrike" spc="-1">
              <a:latin typeface="XO Oriel"/>
            </a:endParaRPr>
          </a:p>
          <a:p>
            <a:pPr marL="380880" indent="-38088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Работа в программном обеспечении</a:t>
            </a:r>
            <a:endParaRPr lang="ru-RU" sz="2400" b="0" strike="noStrike" spc="-1">
              <a:latin typeface="XO Oriel"/>
            </a:endParaRPr>
          </a:p>
        </p:txBody>
      </p:sp>
      <p:sp>
        <p:nvSpPr>
          <p:cNvPr id="338" name="Изучите информацию о компании и отделе…"/>
          <p:cNvSpPr/>
          <p:nvPr/>
        </p:nvSpPr>
        <p:spPr>
          <a:xfrm>
            <a:off x="12601800" y="6459120"/>
            <a:ext cx="4726080" cy="3337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0000"/>
              </a:lnSpc>
              <a:spcBef>
                <a:spcPts val="2200"/>
              </a:spcBef>
              <a:buNone/>
              <a:tabLst>
                <a:tab pos="0" algn="l"/>
              </a:tabLst>
            </a:pPr>
            <a:endParaRPr lang="ru-RU" sz="2400" b="0" strike="noStrike" spc="-1">
              <a:latin typeface="XO Oriel"/>
            </a:endParaRPr>
          </a:p>
          <a:p>
            <a:pPr marL="380880" indent="-38088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Специфика работы с корпоративными клиентами</a:t>
            </a:r>
            <a:endParaRPr lang="ru-RU" sz="2400" b="0" strike="noStrike" spc="-1">
              <a:latin typeface="XO Oriel"/>
            </a:endParaRPr>
          </a:p>
          <a:p>
            <a:pPr marL="380880" indent="-38088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Навыки эффективных презентаций для больших аудиторий </a:t>
            </a:r>
            <a:endParaRPr lang="ru-RU" sz="2400" b="0" strike="noStrike" spc="-1">
              <a:latin typeface="XO Oriel"/>
            </a:endParaRPr>
          </a:p>
        </p:txBody>
      </p:sp>
      <p:sp>
        <p:nvSpPr>
          <p:cNvPr id="339" name="Изучите информацию о компании и отделе…"/>
          <p:cNvSpPr/>
          <p:nvPr/>
        </p:nvSpPr>
        <p:spPr>
          <a:xfrm>
            <a:off x="18171000" y="6306840"/>
            <a:ext cx="4726080" cy="37389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0000"/>
              </a:lnSpc>
              <a:spcBef>
                <a:spcPts val="2200"/>
              </a:spcBef>
              <a:buNone/>
              <a:tabLst>
                <a:tab pos="0" algn="l"/>
              </a:tabLst>
            </a:pPr>
            <a:endParaRPr lang="ru-RU" sz="2400" b="0" strike="noStrike" spc="-1">
              <a:latin typeface="XO Oriel"/>
            </a:endParaRPr>
          </a:p>
          <a:p>
            <a:pPr marL="380880" indent="-38088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Специфика продаж и обслуживания клиентов сегмента Привилегия,</a:t>
            </a:r>
            <a:endParaRPr lang="ru-RU" sz="2400" b="0" strike="noStrike" spc="-1">
              <a:latin typeface="XO Oriel"/>
            </a:endParaRPr>
          </a:p>
          <a:p>
            <a:pPr marL="380880" indent="-38088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Изучение продуктовой линейки ВТБ для клиентов сегмента Привилегия</a:t>
            </a:r>
            <a:endParaRPr lang="ru-RU" sz="2400" b="0" strike="noStrike" spc="-1">
              <a:latin typeface="XO Oriel"/>
            </a:endParaRPr>
          </a:p>
        </p:txBody>
      </p:sp>
      <p:sp>
        <p:nvSpPr>
          <p:cNvPr id="340" name="Изучите информацию о компании и отделе…"/>
          <p:cNvSpPr/>
          <p:nvPr/>
        </p:nvSpPr>
        <p:spPr>
          <a:xfrm>
            <a:off x="8634960" y="2382480"/>
            <a:ext cx="5144760" cy="1449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0000"/>
              </a:lnSpc>
              <a:spcBef>
                <a:spcPts val="2200"/>
              </a:spcBef>
              <a:buNone/>
              <a:tabLst>
                <a:tab pos="0" algn="l"/>
              </a:tabLst>
            </a:pPr>
            <a:endParaRPr lang="ru-RU" sz="2400" b="0" strike="noStrike" spc="-1">
              <a:latin typeface="XO Oriel"/>
            </a:endParaRPr>
          </a:p>
          <a:p>
            <a:pPr>
              <a:lnSpc>
                <a:spcPct val="110000"/>
              </a:lnSpc>
              <a:spcBef>
                <a:spcPts val="2200"/>
              </a:spcBef>
              <a:buNone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Обучение в розничном бизнесе</a:t>
            </a:r>
            <a:endParaRPr lang="ru-RU" sz="2400" b="0" strike="noStrike" spc="-1">
              <a:latin typeface="XO Oriel"/>
            </a:endParaRPr>
          </a:p>
        </p:txBody>
      </p:sp>
      <p:sp>
        <p:nvSpPr>
          <p:cNvPr id="341" name="Начало стажировки"/>
          <p:cNvSpPr/>
          <p:nvPr/>
        </p:nvSpPr>
        <p:spPr>
          <a:xfrm>
            <a:off x="1951560" y="12281400"/>
            <a:ext cx="2991600" cy="395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spAutoFit/>
          </a:bodyPr>
          <a:lstStyle/>
          <a:p>
            <a:pPr>
              <a:lnSpc>
                <a:spcPct val="13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2000" b="1" i="1" strike="noStrike" spc="-35">
                <a:solidFill>
                  <a:srgbClr val="00A2FF"/>
                </a:solidFill>
                <a:latin typeface="VTB Group Light"/>
                <a:ea typeface="VTB Group Cond Book"/>
              </a:rPr>
              <a:t>С момента оформления</a:t>
            </a:r>
            <a:endParaRPr lang="ru-RU" sz="2000" b="0" strike="noStrike" spc="-1">
              <a:latin typeface="XO Oriel"/>
            </a:endParaRPr>
          </a:p>
        </p:txBody>
      </p:sp>
      <p:sp>
        <p:nvSpPr>
          <p:cNvPr id="342" name="Начало стажировки"/>
          <p:cNvSpPr/>
          <p:nvPr/>
        </p:nvSpPr>
        <p:spPr>
          <a:xfrm>
            <a:off x="7959960" y="12281400"/>
            <a:ext cx="1796400" cy="395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spAutoFit/>
          </a:bodyPr>
          <a:lstStyle/>
          <a:p>
            <a:pPr>
              <a:lnSpc>
                <a:spcPct val="13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2000" b="1" i="1" strike="noStrike" spc="-35">
                <a:solidFill>
                  <a:srgbClr val="00A2FF"/>
                </a:solidFill>
                <a:latin typeface="VTB Group Light"/>
                <a:ea typeface="VTB Group Cond Book"/>
              </a:rPr>
              <a:t>Сентябрь 2023</a:t>
            </a:r>
            <a:endParaRPr lang="ru-RU" sz="2000" b="0" strike="noStrike" spc="-1">
              <a:latin typeface="XO Oriel"/>
            </a:endParaRPr>
          </a:p>
        </p:txBody>
      </p:sp>
      <p:sp>
        <p:nvSpPr>
          <p:cNvPr id="343" name="Начало стажировки"/>
          <p:cNvSpPr/>
          <p:nvPr/>
        </p:nvSpPr>
        <p:spPr>
          <a:xfrm>
            <a:off x="14065920" y="12281400"/>
            <a:ext cx="1299960" cy="395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spAutoFit/>
          </a:bodyPr>
          <a:lstStyle/>
          <a:p>
            <a:pPr>
              <a:lnSpc>
                <a:spcPct val="13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2000" b="1" i="1" strike="noStrike" spc="-35">
                <a:solidFill>
                  <a:srgbClr val="00A2FF"/>
                </a:solidFill>
                <a:latin typeface="VTB Group Light"/>
                <a:ea typeface="VTB Group Cond Book"/>
              </a:rPr>
              <a:t>Март 2024</a:t>
            </a:r>
            <a:endParaRPr lang="ru-RU" sz="2000" b="0" strike="noStrike" spc="-1">
              <a:latin typeface="XO Oriel"/>
            </a:endParaRPr>
          </a:p>
        </p:txBody>
      </p:sp>
      <p:sp>
        <p:nvSpPr>
          <p:cNvPr id="344" name="Начало стажировки"/>
          <p:cNvSpPr/>
          <p:nvPr/>
        </p:nvSpPr>
        <p:spPr>
          <a:xfrm>
            <a:off x="19759320" y="12281400"/>
            <a:ext cx="1796400" cy="395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>
            <a:spAutoFit/>
          </a:bodyPr>
          <a:lstStyle/>
          <a:p>
            <a:pPr>
              <a:lnSpc>
                <a:spcPct val="13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2000" b="1" i="1" strike="noStrike" spc="-35">
                <a:solidFill>
                  <a:srgbClr val="00A2FF"/>
                </a:solidFill>
                <a:latin typeface="VTB Group Light"/>
                <a:ea typeface="VTB Group Cond Book"/>
              </a:rPr>
              <a:t>Май-июнь 2024</a:t>
            </a:r>
            <a:endParaRPr lang="ru-RU" sz="2000" b="0" strike="noStrike" spc="-1">
              <a:latin typeface="XO Oriel"/>
            </a:endParaRPr>
          </a:p>
        </p:txBody>
      </p:sp>
      <p:sp>
        <p:nvSpPr>
          <p:cNvPr id="345" name="Мы помогаем людям воплощать их планы, создавая лучшие финансовые решения.…"/>
          <p:cNvSpPr/>
          <p:nvPr/>
        </p:nvSpPr>
        <p:spPr>
          <a:xfrm>
            <a:off x="7306200" y="10861560"/>
            <a:ext cx="9193320" cy="368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600" b="0" i="1" strike="noStrike" spc="-1">
                <a:solidFill>
                  <a:srgbClr val="000000"/>
                </a:solidFill>
                <a:latin typeface="VTB Group Light"/>
                <a:ea typeface="VTB Group Cond Book"/>
              </a:rPr>
              <a:t>*На каждом этапе обучения за стажером-Юниором закрепляется Наставник/опытный коллега</a:t>
            </a:r>
            <a:endParaRPr lang="ru-RU" sz="1600" b="0" strike="noStrike" spc="-1">
              <a:latin typeface="XO Oriel"/>
            </a:endParaRPr>
          </a:p>
        </p:txBody>
      </p:sp>
      <p:sp>
        <p:nvSpPr>
          <p:cNvPr id="346" name="Скругленный прямоугольник 25"/>
          <p:cNvSpPr/>
          <p:nvPr/>
        </p:nvSpPr>
        <p:spPr>
          <a:xfrm>
            <a:off x="7212960" y="10844280"/>
            <a:ext cx="9286560" cy="399600"/>
          </a:xfrm>
          <a:prstGeom prst="roundRect">
            <a:avLst>
              <a:gd name="adj" fmla="val 28428"/>
            </a:avLst>
          </a:prstGeom>
          <a:noFill/>
          <a:ln w="47625">
            <a:solidFill>
              <a:srgbClr val="6FAAE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Осталось пройти интервью с менеджером отдела"/>
          <p:cNvSpPr/>
          <p:nvPr/>
        </p:nvSpPr>
        <p:spPr>
          <a:xfrm>
            <a:off x="1577160" y="1200960"/>
            <a:ext cx="19260360" cy="1107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6000" b="0" strike="noStrike" spc="-1">
                <a:solidFill>
                  <a:srgbClr val="0027A2"/>
                </a:solidFill>
                <a:latin typeface="VTB Group Bold"/>
                <a:ea typeface="Helvetica Neue Medium"/>
              </a:rPr>
              <a:t>Обучение ВТБ Юниор в региональной сети</a:t>
            </a:r>
            <a:endParaRPr lang="ru-RU" sz="6000" b="0" strike="noStrike" spc="-1">
              <a:latin typeface="XO Oriel"/>
            </a:endParaRPr>
          </a:p>
        </p:txBody>
      </p:sp>
      <p:sp>
        <p:nvSpPr>
          <p:cNvPr id="348" name="Сквиркл"/>
          <p:cNvSpPr/>
          <p:nvPr/>
        </p:nvSpPr>
        <p:spPr>
          <a:xfrm>
            <a:off x="1577160" y="4167000"/>
            <a:ext cx="4726080" cy="2057760"/>
          </a:xfrm>
          <a:prstGeom prst="roundRect">
            <a:avLst>
              <a:gd name="adj" fmla="val 2000"/>
            </a:avLst>
          </a:prstGeom>
          <a:gradFill rotWithShape="0">
            <a:gsLst>
              <a:gs pos="0">
                <a:srgbClr val="002AA0"/>
              </a:gs>
              <a:gs pos="100000">
                <a:srgbClr val="8E1DFF"/>
              </a:gs>
            </a:gsLst>
            <a:lin ang="0"/>
          </a:gra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9" name="Сквиркл"/>
          <p:cNvSpPr/>
          <p:nvPr/>
        </p:nvSpPr>
        <p:spPr>
          <a:xfrm>
            <a:off x="12488760" y="4167000"/>
            <a:ext cx="4726080" cy="2057760"/>
          </a:xfrm>
          <a:prstGeom prst="roundRect">
            <a:avLst>
              <a:gd name="adj" fmla="val 2000"/>
            </a:avLst>
          </a:prstGeom>
          <a:gradFill rotWithShape="0">
            <a:gsLst>
              <a:gs pos="0">
                <a:srgbClr val="002AA0"/>
              </a:gs>
              <a:gs pos="100000">
                <a:srgbClr val="8E1DFF"/>
              </a:gs>
            </a:gsLst>
            <a:lin ang="0"/>
          </a:gra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0" name="Перед встречей"/>
          <p:cNvSpPr/>
          <p:nvPr/>
        </p:nvSpPr>
        <p:spPr>
          <a:xfrm>
            <a:off x="2535480" y="4949640"/>
            <a:ext cx="3654720" cy="780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3200" b="1" strike="noStrike" spc="-43">
                <a:solidFill>
                  <a:srgbClr val="FFFFFF"/>
                </a:solidFill>
                <a:latin typeface="VTB Group Book"/>
                <a:ea typeface="Arial"/>
              </a:rPr>
              <a:t>Самостоятельное обучение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351" name="Изучите информацию о компании и отделе…"/>
          <p:cNvSpPr/>
          <p:nvPr/>
        </p:nvSpPr>
        <p:spPr>
          <a:xfrm>
            <a:off x="1577160" y="6509880"/>
            <a:ext cx="4726080" cy="3214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0000"/>
              </a:lnSpc>
              <a:spcBef>
                <a:spcPts val="2200"/>
              </a:spcBef>
              <a:buNone/>
              <a:tabLst>
                <a:tab pos="0" algn="l"/>
              </a:tabLst>
            </a:pPr>
            <a:endParaRPr lang="ru-RU" sz="2400" b="0" strike="noStrike" spc="-1">
              <a:latin typeface="XO Oriel"/>
            </a:endParaRPr>
          </a:p>
          <a:p>
            <a:pPr marL="380880" indent="-38088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Самостоятельное изучение учебных материалов </a:t>
            </a:r>
            <a:endParaRPr lang="ru-RU" sz="2400" b="0" strike="noStrike" spc="-1">
              <a:latin typeface="XO Oriel"/>
            </a:endParaRPr>
          </a:p>
          <a:p>
            <a:pPr marL="380880" indent="-38088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С 1-й недели</a:t>
            </a:r>
            <a:endParaRPr lang="ru-RU" sz="2400" b="0" strike="noStrike" spc="-1">
              <a:latin typeface="XO Oriel"/>
            </a:endParaRPr>
          </a:p>
          <a:p>
            <a:pPr marL="380880" indent="-38088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Длительность – 1 неделя</a:t>
            </a:r>
            <a:endParaRPr lang="ru-RU" sz="2400" b="0" strike="noStrike" spc="-1">
              <a:latin typeface="XO Oriel"/>
            </a:endParaRPr>
          </a:p>
        </p:txBody>
      </p:sp>
      <p:pic>
        <p:nvPicPr>
          <p:cNvPr id="352" name="Изображение" descr="Изображение"/>
          <p:cNvPicPr/>
          <p:nvPr/>
        </p:nvPicPr>
        <p:blipFill>
          <a:blip r:embed="rId2">
            <a:lum bright="70000" contrast="-70000"/>
            <a:extLst/>
          </a:blip>
          <a:stretch/>
        </p:blipFill>
        <p:spPr>
          <a:xfrm>
            <a:off x="1779120" y="4921200"/>
            <a:ext cx="511920" cy="511920"/>
          </a:xfrm>
          <a:prstGeom prst="rect">
            <a:avLst/>
          </a:prstGeom>
          <a:ln w="12700">
            <a:noFill/>
          </a:ln>
        </p:spPr>
      </p:pic>
      <p:sp>
        <p:nvSpPr>
          <p:cNvPr id="353" name="Сквиркл"/>
          <p:cNvSpPr/>
          <p:nvPr/>
        </p:nvSpPr>
        <p:spPr>
          <a:xfrm>
            <a:off x="7012800" y="4167000"/>
            <a:ext cx="4726080" cy="2057760"/>
          </a:xfrm>
          <a:prstGeom prst="roundRect">
            <a:avLst>
              <a:gd name="adj" fmla="val 2000"/>
            </a:avLst>
          </a:prstGeom>
          <a:gradFill rotWithShape="0">
            <a:gsLst>
              <a:gs pos="0">
                <a:srgbClr val="002AA0"/>
              </a:gs>
              <a:gs pos="100000">
                <a:srgbClr val="8E1DFF"/>
              </a:gs>
            </a:gsLst>
            <a:lin ang="0"/>
          </a:gra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Сквиркл"/>
          <p:cNvSpPr/>
          <p:nvPr/>
        </p:nvSpPr>
        <p:spPr>
          <a:xfrm>
            <a:off x="18237600" y="4167000"/>
            <a:ext cx="4726080" cy="2057760"/>
          </a:xfrm>
          <a:prstGeom prst="roundRect">
            <a:avLst>
              <a:gd name="adj" fmla="val 2000"/>
            </a:avLst>
          </a:prstGeom>
          <a:gradFill rotWithShape="0">
            <a:gsLst>
              <a:gs pos="0">
                <a:srgbClr val="002AA0"/>
              </a:gs>
              <a:gs pos="100000">
                <a:srgbClr val="8E1DFF"/>
              </a:gs>
            </a:gsLst>
            <a:lin ang="0"/>
          </a:gradFill>
          <a:ln w="12700">
            <a:noFill/>
          </a:ln>
          <a:effectLst>
            <a:outerShdw blurRad="698400" dist="316080" dir="5400000" rotWithShape="0">
              <a:srgbClr val="000000">
                <a:alpha val="7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Перед встречей"/>
          <p:cNvSpPr/>
          <p:nvPr/>
        </p:nvSpPr>
        <p:spPr>
          <a:xfrm>
            <a:off x="7485840" y="4989960"/>
            <a:ext cx="4366440" cy="390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3200" b="1" strike="noStrike" spc="-43">
                <a:solidFill>
                  <a:srgbClr val="FFFFFF"/>
                </a:solidFill>
                <a:latin typeface="VTB Group Book"/>
                <a:ea typeface="Arial"/>
              </a:rPr>
              <a:t>Базовое обучение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356" name="Перед встречей"/>
          <p:cNvSpPr/>
          <p:nvPr/>
        </p:nvSpPr>
        <p:spPr>
          <a:xfrm>
            <a:off x="12801960" y="4846680"/>
            <a:ext cx="4613040" cy="780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3200" b="1" strike="noStrike" spc="-43">
                <a:solidFill>
                  <a:srgbClr val="FFFFFF"/>
                </a:solidFill>
                <a:latin typeface="VTB Group Book"/>
                <a:ea typeface="Arial"/>
              </a:rPr>
              <a:t>Самостоятельное обучение 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357" name="Перед встречей"/>
          <p:cNvSpPr/>
          <p:nvPr/>
        </p:nvSpPr>
        <p:spPr>
          <a:xfrm>
            <a:off x="18531000" y="4881960"/>
            <a:ext cx="4613040" cy="780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80000"/>
              </a:lnSpc>
              <a:spcBef>
                <a:spcPts val="4000"/>
              </a:spcBef>
              <a:buNone/>
              <a:tabLst>
                <a:tab pos="0" algn="l"/>
              </a:tabLst>
            </a:pPr>
            <a:r>
              <a:rPr lang="ru-RU" sz="3200" b="1" strike="noStrike" spc="-43">
                <a:solidFill>
                  <a:srgbClr val="FFFFFF"/>
                </a:solidFill>
                <a:latin typeface="VTB Group Book"/>
                <a:ea typeface="Arial"/>
              </a:rPr>
              <a:t>Продвинутое обучение</a:t>
            </a:r>
            <a:endParaRPr lang="ru-RU" sz="3200" b="0" strike="noStrike" spc="-1">
              <a:latin typeface="XO Oriel"/>
            </a:endParaRPr>
          </a:p>
        </p:txBody>
      </p:sp>
      <p:sp>
        <p:nvSpPr>
          <p:cNvPr id="358" name="Изучите информацию о компании и отделе…"/>
          <p:cNvSpPr/>
          <p:nvPr/>
        </p:nvSpPr>
        <p:spPr>
          <a:xfrm>
            <a:off x="7032960" y="6509880"/>
            <a:ext cx="4726080" cy="3214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0000"/>
              </a:lnSpc>
              <a:spcBef>
                <a:spcPts val="2200"/>
              </a:spcBef>
              <a:buNone/>
              <a:tabLst>
                <a:tab pos="0" algn="l"/>
              </a:tabLst>
            </a:pPr>
            <a:endParaRPr lang="ru-RU" sz="2400" b="0" strike="noStrike" spc="-1">
              <a:latin typeface="XO Oriel"/>
            </a:endParaRPr>
          </a:p>
          <a:p>
            <a:pPr marL="380880" indent="-38088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Самостоятельное изучение учебных материалов </a:t>
            </a:r>
            <a:endParaRPr lang="ru-RU" sz="2400" b="0" strike="noStrike" spc="-1">
              <a:latin typeface="XO Oriel"/>
            </a:endParaRPr>
          </a:p>
          <a:p>
            <a:pPr marL="380880" indent="-38088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2-4 неделя</a:t>
            </a:r>
            <a:endParaRPr lang="ru-RU" sz="2400" b="0" strike="noStrike" spc="-1">
              <a:latin typeface="XO Oriel"/>
            </a:endParaRPr>
          </a:p>
          <a:p>
            <a:pPr marL="380880" indent="-38088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Длительность – 1 месяц</a:t>
            </a:r>
            <a:endParaRPr lang="ru-RU" sz="2400" b="0" strike="noStrike" spc="-1">
              <a:latin typeface="XO Oriel"/>
            </a:endParaRPr>
          </a:p>
        </p:txBody>
      </p:sp>
      <p:sp>
        <p:nvSpPr>
          <p:cNvPr id="359" name="Изучите информацию о компании и отделе…"/>
          <p:cNvSpPr/>
          <p:nvPr/>
        </p:nvSpPr>
        <p:spPr>
          <a:xfrm>
            <a:off x="12601800" y="6459120"/>
            <a:ext cx="4726080" cy="3337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0000"/>
              </a:lnSpc>
              <a:spcBef>
                <a:spcPts val="2200"/>
              </a:spcBef>
              <a:buNone/>
              <a:tabLst>
                <a:tab pos="0" algn="l"/>
              </a:tabLst>
            </a:pPr>
            <a:endParaRPr lang="ru-RU" sz="2400" b="0" strike="noStrike" spc="-1">
              <a:latin typeface="XO Oriel"/>
            </a:endParaRPr>
          </a:p>
          <a:p>
            <a:pPr marL="380880" indent="-38088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Специфика работы с корпоративными клиентами,</a:t>
            </a:r>
            <a:endParaRPr lang="ru-RU" sz="2400" b="0" strike="noStrike" spc="-1">
              <a:latin typeface="XO Oriel"/>
            </a:endParaRPr>
          </a:p>
          <a:p>
            <a:pPr marL="380880" indent="-38088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Навыки эффективных презентаций для больших аудиторий </a:t>
            </a:r>
            <a:endParaRPr lang="ru-RU" sz="2400" b="0" strike="noStrike" spc="-1">
              <a:latin typeface="XO Oriel"/>
            </a:endParaRPr>
          </a:p>
        </p:txBody>
      </p:sp>
      <p:sp>
        <p:nvSpPr>
          <p:cNvPr id="360" name="Изучите информацию о компании и отделе…"/>
          <p:cNvSpPr/>
          <p:nvPr/>
        </p:nvSpPr>
        <p:spPr>
          <a:xfrm>
            <a:off x="18171000" y="6306840"/>
            <a:ext cx="4726080" cy="3214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0000"/>
              </a:lnSpc>
              <a:spcBef>
                <a:spcPts val="2200"/>
              </a:spcBef>
              <a:buNone/>
              <a:tabLst>
                <a:tab pos="0" algn="l"/>
              </a:tabLst>
            </a:pPr>
            <a:endParaRPr lang="ru-RU" sz="2400" b="0" strike="noStrike" spc="-1">
              <a:latin typeface="XO Oriel"/>
            </a:endParaRPr>
          </a:p>
          <a:p>
            <a:pPr marL="380880" indent="-38088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Обучение для повышения экспертизы</a:t>
            </a:r>
            <a:endParaRPr lang="ru-RU" sz="2400" b="0" strike="noStrike" spc="-1">
              <a:latin typeface="XO Oriel"/>
            </a:endParaRPr>
          </a:p>
          <a:p>
            <a:pPr marL="380880" indent="-38088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С 3 месяца </a:t>
            </a:r>
            <a:endParaRPr lang="ru-RU" sz="2400" b="0" strike="noStrike" spc="-1">
              <a:latin typeface="XO Oriel"/>
            </a:endParaRPr>
          </a:p>
          <a:p>
            <a:pPr marL="380880" indent="-380880">
              <a:lnSpc>
                <a:spcPct val="110000"/>
              </a:lnSpc>
              <a:spcBef>
                <a:spcPts val="2200"/>
              </a:spcBef>
              <a:buClr>
                <a:srgbClr val="1A9FDE"/>
              </a:buClr>
              <a:buSzPct val="90000"/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Длительность зависит от программы </a:t>
            </a:r>
            <a:endParaRPr lang="ru-RU" sz="2400" b="0" strike="noStrike" spc="-1">
              <a:latin typeface="XO Oriel"/>
            </a:endParaRPr>
          </a:p>
        </p:txBody>
      </p:sp>
      <p:sp>
        <p:nvSpPr>
          <p:cNvPr id="361" name="Изучите информацию о компании и отделе…"/>
          <p:cNvSpPr/>
          <p:nvPr/>
        </p:nvSpPr>
        <p:spPr>
          <a:xfrm>
            <a:off x="8634960" y="2382480"/>
            <a:ext cx="6276600" cy="1449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0000"/>
              </a:lnSpc>
              <a:spcBef>
                <a:spcPts val="2200"/>
              </a:spcBef>
              <a:buNone/>
              <a:tabLst>
                <a:tab pos="0" algn="l"/>
              </a:tabLst>
            </a:pPr>
            <a:endParaRPr lang="ru-RU" sz="2400" b="0" strike="noStrike" spc="-1">
              <a:latin typeface="XO Oriel"/>
            </a:endParaRPr>
          </a:p>
          <a:p>
            <a:pPr>
              <a:lnSpc>
                <a:spcPct val="110000"/>
              </a:lnSpc>
              <a:spcBef>
                <a:spcPts val="2200"/>
              </a:spcBef>
              <a:buNone/>
              <a:tabLst>
                <a:tab pos="0" algn="l"/>
              </a:tabLst>
            </a:pPr>
            <a:r>
              <a:rPr lang="ru-RU" sz="2400" b="0" strike="noStrike" spc="-29">
                <a:solidFill>
                  <a:srgbClr val="00A2FF"/>
                </a:solidFill>
                <a:latin typeface="VTB Group Bold"/>
                <a:ea typeface="Helvetica Neue Medium"/>
              </a:rPr>
              <a:t>Обучение в среднем и малом бизнесе</a:t>
            </a:r>
            <a:endParaRPr lang="ru-RU" sz="2400" b="0" strike="noStrike" spc="-1">
              <a:latin typeface="XO Oriel"/>
            </a:endParaRPr>
          </a:p>
        </p:txBody>
      </p:sp>
      <p:sp>
        <p:nvSpPr>
          <p:cNvPr id="362" name="Мы помогаем людям воплощать их планы, создавая лучшие финансовые решения.…"/>
          <p:cNvSpPr/>
          <p:nvPr/>
        </p:nvSpPr>
        <p:spPr>
          <a:xfrm>
            <a:off x="7306200" y="10861560"/>
            <a:ext cx="9193320" cy="368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spAutoFit/>
          </a:bodyPr>
          <a:lstStyle/>
          <a:p>
            <a:pPr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600" b="0" i="1" strike="noStrike" spc="-1">
                <a:solidFill>
                  <a:srgbClr val="000000"/>
                </a:solidFill>
                <a:latin typeface="VTB Group Light"/>
                <a:ea typeface="VTB Group Cond Book"/>
              </a:rPr>
              <a:t>*На каждом этапе обучения за стажером-Юниором закрепляется Наставник/опытный коллега</a:t>
            </a:r>
            <a:endParaRPr lang="ru-RU" sz="1600" b="0" strike="noStrike" spc="-1">
              <a:latin typeface="XO Oriel"/>
            </a:endParaRPr>
          </a:p>
        </p:txBody>
      </p:sp>
      <p:sp>
        <p:nvSpPr>
          <p:cNvPr id="363" name="Скругленный прямоугольник 25"/>
          <p:cNvSpPr/>
          <p:nvPr/>
        </p:nvSpPr>
        <p:spPr>
          <a:xfrm>
            <a:off x="7212960" y="10844280"/>
            <a:ext cx="9286560" cy="399600"/>
          </a:xfrm>
          <a:prstGeom prst="roundRect">
            <a:avLst>
              <a:gd name="adj" fmla="val 28428"/>
            </a:avLst>
          </a:prstGeom>
          <a:noFill/>
          <a:ln w="47625">
            <a:solidFill>
              <a:srgbClr val="6FAAE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A2896"/>
      </a:dk2>
      <a:lt2>
        <a:srgbClr val="FFFFFF"/>
      </a:lt2>
      <a:accent1>
        <a:srgbClr val="D8D8D8"/>
      </a:accent1>
      <a:accent2>
        <a:srgbClr val="CCEEFF"/>
      </a:accent2>
      <a:accent3>
        <a:srgbClr val="00AAFF"/>
      </a:accent3>
      <a:accent4>
        <a:srgbClr val="0A2896"/>
      </a:accent4>
      <a:accent5>
        <a:srgbClr val="F0A028"/>
      </a:accent5>
      <a:accent6>
        <a:srgbClr val="808080"/>
      </a:accent6>
      <a:hlink>
        <a:srgbClr val="00AAFF"/>
      </a:hlink>
      <a:folHlink>
        <a:srgbClr val="0A28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taskpanes.xml><?xml version="1.0" encoding="utf-8"?>
<wetp:taskpanes xmlns:wetp="http://schemas.microsoft.com/office/webextensions/taskpanes/2010/11">
  <wetp:taskpane dockstate="right" visibility="0" width="437" row="4">
    <wetp:webextensionref xmlns:r="http://schemas.openxmlformats.org/officeDocument/2006/relationships" r:id="rId1"/>
  </wetp:taskpane>
</wetp:taskpanes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9572</TotalTime>
  <Words>683</Words>
  <Application>Microsoft Office PowerPoint</Application>
  <PresentationFormat>Произвольный</PresentationFormat>
  <Paragraphs>197</Paragraphs>
  <Slides>12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Office Theme</vt:lpstr>
      <vt:lpstr>Office Theme</vt:lpstr>
      <vt:lpstr>Office Theme</vt:lpstr>
      <vt:lpstr>Office Theme</vt:lpstr>
      <vt:lpstr>Office Theme</vt:lpstr>
      <vt:lpstr>TCLayout.ActiveDocument.1</vt:lpstr>
      <vt:lpstr>Презентация PowerPoint</vt:lpstr>
      <vt:lpstr>Презентация PowerPoint</vt:lpstr>
      <vt:lpstr>Ключевые факты о ВТБ</vt:lpstr>
      <vt:lpstr>Стажировка ВТБ Юниор в сети  Направления стажировки</vt:lpstr>
      <vt:lpstr>Требования и условия работы</vt:lpstr>
      <vt:lpstr>Даты и длительность стажировки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Заполните форму и станьте частью команды ВТБ!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Леонидис Нина Сергеевна</dc:creator>
  <dc:description/>
  <cp:lastModifiedBy>user2</cp:lastModifiedBy>
  <cp:revision>171</cp:revision>
  <dcterms:modified xsi:type="dcterms:W3CDTF">2023-05-24T04:46:18Z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3</vt:i4>
  </property>
  <property fmtid="{D5CDD505-2E9C-101B-9397-08002B2CF9AE}" pid="3" name="PresentationFormat">
    <vt:lpwstr>Произвольный</vt:lpwstr>
  </property>
  <property fmtid="{D5CDD505-2E9C-101B-9397-08002B2CF9AE}" pid="4" name="Slides">
    <vt:i4>18</vt:i4>
  </property>
</Properties>
</file>