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37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4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48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637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0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90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81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0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94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65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231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12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7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92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589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70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38687" y="444838"/>
            <a:ext cx="9410329" cy="130333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9050">
                  <a:solidFill>
                    <a:schemeClr val="bg1"/>
                  </a:solidFill>
                </a:ln>
              </a:rPr>
              <a:t>УРОКИ ХОЛОКОСТА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728" y="1928649"/>
            <a:ext cx="7830372" cy="47251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9B9331-9797-BB02-F976-BD4BACD7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000" y="17030"/>
            <a:ext cx="1373265" cy="18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27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12560"/>
            <a:ext cx="9613859" cy="1367160"/>
          </a:xfrm>
        </p:spPr>
        <p:txBody>
          <a:bodyPr>
            <a:normAutofit/>
          </a:bodyPr>
          <a:lstStyle/>
          <a:p>
            <a:r>
              <a:rPr lang="ru-RU" sz="2800" dirty="0"/>
              <a:t>Мы не можем молчать: школьники и студенты о Холокосте. Вып.13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203" y="2574525"/>
            <a:ext cx="5163330" cy="3777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1544" y="2189882"/>
            <a:ext cx="6004564" cy="43125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Сборник лучших работ </a:t>
            </a:r>
            <a:r>
              <a:rPr lang="en-US" sz="2200" dirty="0"/>
              <a:t>XV</a:t>
            </a:r>
            <a:r>
              <a:rPr lang="ru-RU" sz="2200" dirty="0"/>
              <a:t> Международного конкурса работ о Холокосте. Включает эссе, исследования школьников и студентов 17 регионов России.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Это результат самостоятельных историко-краеведческих и искусствоведческих исследований, самостоятельных философских размышлений.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C2A0B6-C57E-19A5-AE06-58F34E08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54" y="0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90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21436"/>
            <a:ext cx="9613859" cy="1358283"/>
          </a:xfrm>
        </p:spPr>
        <p:txBody>
          <a:bodyPr>
            <a:normAutofit/>
          </a:bodyPr>
          <a:lstStyle/>
          <a:p>
            <a:r>
              <a:rPr lang="ru-RU" sz="2800" dirty="0"/>
              <a:t>Тема Холокоста в школьных учебниках: пособие для учителя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8151" y="2228295"/>
            <a:ext cx="3074549" cy="4336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6315282" cy="42277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Издание подготовлено ведущими российскими историками и методистами. Пособие включает анализ отражения в школьных учебниках по истории темы Холокоста и опыта ее преподавания. Книга </a:t>
            </a:r>
            <a:r>
              <a:rPr lang="ru-RU" sz="2200" dirty="0" err="1"/>
              <a:t>расчсчитана</a:t>
            </a:r>
            <a:r>
              <a:rPr lang="ru-RU" sz="2200" dirty="0"/>
              <a:t> на педагогов, но будет полезна исследователям Второй мировой войны, студентам исторических факультетов.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2BE7A6-1852-E54D-A88F-2A4D80B1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987" y="-95515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94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79" y="612559"/>
            <a:ext cx="8868792" cy="1384917"/>
          </a:xfrm>
        </p:spPr>
        <p:txBody>
          <a:bodyPr>
            <a:normAutofit/>
          </a:bodyPr>
          <a:lstStyle/>
          <a:p>
            <a:r>
              <a:rPr lang="ru-RU" sz="2800" dirty="0"/>
              <a:t>Уроки Холокоста: формирование толерантности школьников в условиях поликультурной и полиэтнической среды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15" r="8690"/>
          <a:stretch/>
        </p:blipFill>
        <p:spPr>
          <a:xfrm>
            <a:off x="7844298" y="2231969"/>
            <a:ext cx="3181768" cy="43463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0888" y="2625188"/>
            <a:ext cx="5435523" cy="35599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Издание Бурятского государственного университета им. Д. Банзарова содержит материалы регионального этапа международного конкурса работ школьников, студентов и преподавателей «Память о Холокосте – путь к толерантности»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8A71AE-6D0F-3D80-A68E-C57E0A2C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137" y="-122149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74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44" y="568171"/>
            <a:ext cx="8424907" cy="1429305"/>
          </a:xfrm>
        </p:spPr>
        <p:txBody>
          <a:bodyPr>
            <a:normAutofit/>
          </a:bodyPr>
          <a:lstStyle/>
          <a:p>
            <a:r>
              <a:rPr lang="ru-RU" sz="2800" dirty="0"/>
              <a:t>Психология смысла жизни: школа В. Э. Чудновского: коллективная монография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8" r="15900"/>
          <a:stretch/>
        </p:blipFill>
        <p:spPr>
          <a:xfrm>
            <a:off x="7874493" y="2259269"/>
            <a:ext cx="3089430" cy="43924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6544" y="2348046"/>
            <a:ext cx="6409677" cy="38396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Книга о вдохновителе отечественных исследований по психологии смысла жизни в конце ХХ века.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Издание интересно статьями учеников школы Чудновского : «Дети войны о смысле жизни» и «Представление о смысле жизни у современных школьников»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B9B81F-170E-0694-B0EC-3B2A02044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864" y="0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51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687" y="612558"/>
            <a:ext cx="9255493" cy="1367161"/>
          </a:xfrm>
        </p:spPr>
        <p:txBody>
          <a:bodyPr>
            <a:normAutofit/>
          </a:bodyPr>
          <a:lstStyle/>
          <a:p>
            <a:r>
              <a:rPr lang="ru-RU" sz="2800" dirty="0"/>
              <a:t>Холокост на территории СССР: энциклопедия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674" y="2269649"/>
            <a:ext cx="3181845" cy="43469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8687" y="2201662"/>
            <a:ext cx="6214369" cy="4168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В энциклопедической форме представлены неопровержимые факты нацистского геноцида еврейского населения на оккупированной территории СССР.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В книге содержатся биографические статьи посвященные ключевым вопросам истории Холокоста и еврейского Сопротивления.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35BE39-6549-9D93-4B1C-910B30E70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476" y="0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46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753228"/>
            <a:ext cx="10323577" cy="1080938"/>
          </a:xfrm>
        </p:spPr>
        <p:txBody>
          <a:bodyPr>
            <a:noAutofit/>
          </a:bodyPr>
          <a:lstStyle/>
          <a:p>
            <a:r>
              <a:rPr lang="ru-RU" sz="2800" dirty="0"/>
              <a:t>Издания, представленные на выставке, находятся в отделах </a:t>
            </a:r>
            <a:br>
              <a:rPr lang="ru-RU" sz="2800" dirty="0"/>
            </a:br>
            <a:r>
              <a:rPr lang="ru-RU" sz="2800" dirty="0"/>
              <a:t>Научной библиотеки БГУ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259013"/>
            <a:ext cx="2044700" cy="3683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44E2B2-149A-1DE4-0082-48336CB1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32989" y="2057400"/>
            <a:ext cx="4716651" cy="471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82CEA0-78E8-DCFA-28E2-DD5A8B21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833" y="-219169"/>
            <a:ext cx="1463167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47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9000">
        <p15:prstTrans prst="pageCurlDouble"/>
      </p:transition>
    </mc:Choice>
    <mc:Fallback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6895" y="2636668"/>
            <a:ext cx="9604375" cy="377900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dirty="0"/>
              <a:t>Международный день памяти жертв холокоста 2024 отметят </a:t>
            </a:r>
            <a:r>
              <a:rPr lang="ru-RU" sz="2600" b="1" dirty="0"/>
              <a:t>27 января </a:t>
            </a:r>
            <a:r>
              <a:rPr lang="ru-RU" sz="2600" dirty="0"/>
              <a:t>по всему миру.</a:t>
            </a:r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2600" dirty="0"/>
              <a:t>В переводе с английского языка слово «</a:t>
            </a:r>
            <a:r>
              <a:rPr lang="ru-RU" sz="2600" dirty="0" err="1"/>
              <a:t>holocaust</a:t>
            </a:r>
            <a:r>
              <a:rPr lang="ru-RU" sz="2600" dirty="0"/>
              <a:t>» означает «всесожжение». </a:t>
            </a:r>
          </a:p>
          <a:p>
            <a:pPr marL="0" indent="0" algn="ctr">
              <a:buNone/>
            </a:pPr>
            <a:r>
              <a:rPr lang="ru-RU" sz="2600" dirty="0"/>
              <a:t>Термин, как утверждается, взят из латинского варианта Библии. Однако очень схожее понятие употребляется и в древнерусских письмовниках (словарях). Лексически звонкая и яркая форма «</a:t>
            </a:r>
            <a:r>
              <a:rPr lang="ru-RU" sz="2600" dirty="0" err="1"/>
              <a:t>голокость</a:t>
            </a:r>
            <a:r>
              <a:rPr lang="ru-RU" sz="2600" dirty="0"/>
              <a:t>», близкая к восточнославянской речи, имеет толкование как «жертва, всесожжение».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F37B12-B111-1C32-9196-7A096D69AE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1B"/>
              </a:clrFrom>
              <a:clrTo>
                <a:srgbClr val="1A1F1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023" y="-437686"/>
            <a:ext cx="8149700" cy="36753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8E29B7-5AFE-3688-9722-EC3744B2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864" y="0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3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38687" y="3162669"/>
            <a:ext cx="10522999" cy="3522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1800" dirty="0"/>
              <a:t>Среди жертв – около десяти миллионов граждан Советского Союза. Холокосту присуща разработка на людях химических, биологических и механических систем массового уничтожения, антигуманные медицинские эксперименты над жертвами.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800" dirty="0"/>
              <a:t>Самыми легкоуязвимыми жертвами нацистов были дети. Согласно нацистской идеологии, убийство детей из “нежелательных” или “опасных” групп, рассматривалось как часть “</a:t>
            </a:r>
            <a:r>
              <a:rPr lang="ru-RU" sz="1800" dirty="0" err="1"/>
              <a:t>рассовой</a:t>
            </a:r>
            <a:r>
              <a:rPr lang="ru-RU" sz="1800" dirty="0"/>
              <a:t> борьбы”. Таким образом, было убито 1,5 миллиона детей.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4322" y="332147"/>
            <a:ext cx="5948039" cy="26507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2168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Тень Холокоста. Материалы </a:t>
            </a:r>
            <a:r>
              <a:rPr lang="en-US" sz="2800" dirty="0"/>
              <a:t>II</a:t>
            </a:r>
            <a:r>
              <a:rPr lang="ru-RU" sz="2800" dirty="0"/>
              <a:t> международного симпозиума «Уроки Холокоста и современная Россия»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0068" y="2215460"/>
            <a:ext cx="3167221" cy="44955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04028" y="2215460"/>
            <a:ext cx="5418137" cy="443240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2200" dirty="0"/>
              <a:t>Доклады и статьи участником симпозиума из 11 государств – историков, педагогов, писателей, философов, правозащитников, бывших узников нацистских концлагерей – посвящены малоизученным вопросам истории Холокоста на территории СССР.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B78DC4-0EB1-07FA-10B6-DCDF32B3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742" y="0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14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753227"/>
            <a:ext cx="9386956" cy="1164350"/>
          </a:xfrm>
        </p:spPr>
        <p:txBody>
          <a:bodyPr>
            <a:noAutofit/>
          </a:bodyPr>
          <a:lstStyle/>
          <a:p>
            <a:r>
              <a:rPr lang="ru-RU" sz="2800" dirty="0"/>
              <a:t>Трагедия войны. Гуманитарное измерение вооруженных конфликтов ХХ века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021" y="2171301"/>
            <a:ext cx="3120268" cy="44780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9446" y="2104007"/>
            <a:ext cx="5415944" cy="45453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Книга о военных преступлениях против человечности, коллаборационизме, геноциде и массовых переселениях. О нацистской политике уничтожения на оккупированной территории СССР. Книга издана Российским военно-историческим обществом.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D7F4A2-C02D-248B-7EB8-4E91847C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987" y="-60099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2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3" y="630315"/>
            <a:ext cx="8925316" cy="1349406"/>
          </a:xfrm>
        </p:spPr>
        <p:txBody>
          <a:bodyPr>
            <a:normAutofit/>
          </a:bodyPr>
          <a:lstStyle/>
          <a:p>
            <a:r>
              <a:rPr lang="ru-RU" sz="2800" dirty="0"/>
              <a:t>История Холокоста на территории СССР: учебное пособие для СОШ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7760" y="2233404"/>
            <a:ext cx="3160450" cy="4457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1296" y="2306599"/>
            <a:ext cx="5512871" cy="4062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В России и на Западе далеко не все школьники знают о Холокосте. Историческая память о Второй мировой войне с каждым новым поколением «отодвигается вглубь».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Поднята тема – сохранение памяти о Холокосте для воспитания новых поколений.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05BC81-AD98-C96B-0233-11AF8CF05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497" y="-104393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2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03682"/>
            <a:ext cx="9613859" cy="1349405"/>
          </a:xfrm>
        </p:spPr>
        <p:txBody>
          <a:bodyPr>
            <a:normAutofit/>
          </a:bodyPr>
          <a:lstStyle/>
          <a:p>
            <a:r>
              <a:rPr lang="ru-RU" sz="2800" dirty="0"/>
              <a:t>Передайте об этом детям вашим… </a:t>
            </a:r>
            <a:br>
              <a:rPr lang="ru-RU" sz="2800" dirty="0"/>
            </a:br>
            <a:r>
              <a:rPr lang="ru-RU" sz="2800" dirty="0"/>
              <a:t>История Холокоста в Европе 1933-1945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455" y="2737574"/>
            <a:ext cx="5337296" cy="3598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424636"/>
            <a:ext cx="5459767" cy="371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В книге говорится о том, что способны сотворить люди, с другими людьми, если приходит идеология нетерпимости, ненависти, насилия. Приведены факты о Холокосте и попытки объяснить то, что невозможно себе представить.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3C6EB9-718D-3664-F2B7-1AF11FDC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231" y="-104393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11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594804"/>
            <a:ext cx="9613859" cy="1384916"/>
          </a:xfrm>
        </p:spPr>
        <p:txBody>
          <a:bodyPr>
            <a:normAutofit/>
          </a:bodyPr>
          <a:lstStyle/>
          <a:p>
            <a:r>
              <a:rPr lang="ru-RU" sz="2800" dirty="0"/>
              <a:t>Дети – жертвы Холокоста и террора: Педагогический аспект: учебно-методическое пособие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9904" y="2215786"/>
            <a:ext cx="3053918" cy="43980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5428" y="2215786"/>
            <a:ext cx="4921488" cy="41349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Осмысление темы террора против детей в новейшей истории. В пособие включены методические разработки уроков и сценарии внеклассных мероприятий. В подготовке пособия приняли участие педагоги из 8 регионов России.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D1F4CD-BB1D-2157-7AE8-D0D65E3C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620" y="-77759"/>
            <a:ext cx="137171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46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12559"/>
            <a:ext cx="9613859" cy="1340528"/>
          </a:xfrm>
        </p:spPr>
        <p:txBody>
          <a:bodyPr>
            <a:normAutofit/>
          </a:bodyPr>
          <a:lstStyle/>
          <a:p>
            <a:r>
              <a:rPr lang="ru-RU" sz="2800" dirty="0"/>
              <a:t>Полян П. М. Между </a:t>
            </a:r>
            <a:r>
              <a:rPr lang="ru-RU" sz="2800" dirty="0" err="1"/>
              <a:t>Аушвицем</a:t>
            </a:r>
            <a:r>
              <a:rPr lang="ru-RU" sz="2800" dirty="0"/>
              <a:t> и Бабьим Яром. Размышления и исследования о Катастрофе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9" r="13902"/>
          <a:stretch/>
        </p:blipFill>
        <p:spPr>
          <a:xfrm>
            <a:off x="7865616" y="2239218"/>
            <a:ext cx="3024979" cy="42308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4609" y="2461160"/>
            <a:ext cx="5415678" cy="35993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Работы автора о Холокосте за полтора десятка лет сложились в книгу. Сюжеты выстроены в порядке развертывания событий.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Книга адресована тем, кого интересует история Второй мировой войны и история еврейства.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1E1FF8-B863-28F0-42DA-F7776E114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620" y="24907"/>
            <a:ext cx="1274745" cy="16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79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500</TotalTime>
  <Words>550</Words>
  <Application>Microsoft Office PowerPoint</Application>
  <PresentationFormat>Произвольный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Берлин</vt:lpstr>
      <vt:lpstr>УРОКИ ХОЛОКОСТА</vt:lpstr>
      <vt:lpstr>Слайд 2</vt:lpstr>
      <vt:lpstr>Слайд 3</vt:lpstr>
      <vt:lpstr>Тень Холокоста. Материалы II международного симпозиума «Уроки Холокоста и современная Россия»</vt:lpstr>
      <vt:lpstr>Трагедия войны. Гуманитарное измерение вооруженных конфликтов ХХ века</vt:lpstr>
      <vt:lpstr>История Холокоста на территории СССР: учебное пособие для СОШ</vt:lpstr>
      <vt:lpstr>Передайте об этом детям вашим…  История Холокоста в Европе 1933-1945</vt:lpstr>
      <vt:lpstr>Дети – жертвы Холокоста и террора: Педагогический аспект: учебно-методическое пособие</vt:lpstr>
      <vt:lpstr>Полян П. М. Между Аушвицем и Бабьим Яром. Размышления и исследования о Катастрофе</vt:lpstr>
      <vt:lpstr>Мы не можем молчать: школьники и студенты о Холокосте. Вып.13</vt:lpstr>
      <vt:lpstr>Слайд 11</vt:lpstr>
      <vt:lpstr>Тема Холокоста в школьных учебниках: пособие для учителя</vt:lpstr>
      <vt:lpstr>Уроки Холокоста: формирование толерантности школьников в условиях поликультурной и полиэтнической среды</vt:lpstr>
      <vt:lpstr>Психология смысла жизни: школа В. Э. Чудновского: коллективная монография</vt:lpstr>
      <vt:lpstr>Холокост на территории СССР: энциклопедия</vt:lpstr>
      <vt:lpstr>Издания, представленные на выставке, находятся в отделах  Научной библиотеки БГУ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памяти жертв Холокоста</dc:title>
  <dc:creator>Ольга</dc:creator>
  <cp:lastModifiedBy>user</cp:lastModifiedBy>
  <cp:revision>34</cp:revision>
  <dcterms:created xsi:type="dcterms:W3CDTF">2024-01-10T04:40:48Z</dcterms:created>
  <dcterms:modified xsi:type="dcterms:W3CDTF">2024-01-17T07:49:32Z</dcterms:modified>
</cp:coreProperties>
</file>